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78"/>
  </p:notesMasterIdLst>
  <p:handoutMasterIdLst>
    <p:handoutMasterId r:id="rId79"/>
  </p:handoutMasterIdLst>
  <p:sldIdLst>
    <p:sldId id="972" r:id="rId5"/>
    <p:sldId id="1065" r:id="rId6"/>
    <p:sldId id="1066" r:id="rId7"/>
    <p:sldId id="1106" r:id="rId8"/>
    <p:sldId id="2144867363" r:id="rId9"/>
    <p:sldId id="2144867362" r:id="rId10"/>
    <p:sldId id="1108" r:id="rId11"/>
    <p:sldId id="1037" r:id="rId12"/>
    <p:sldId id="1038" r:id="rId13"/>
    <p:sldId id="1039" r:id="rId14"/>
    <p:sldId id="1040" r:id="rId15"/>
    <p:sldId id="1107" r:id="rId16"/>
    <p:sldId id="1042" r:id="rId17"/>
    <p:sldId id="1109" r:id="rId18"/>
    <p:sldId id="1110" r:id="rId19"/>
    <p:sldId id="1111" r:id="rId20"/>
    <p:sldId id="1114" r:id="rId21"/>
    <p:sldId id="1069" r:id="rId22"/>
    <p:sldId id="1102" r:id="rId23"/>
    <p:sldId id="1103" r:id="rId24"/>
    <p:sldId id="1115" r:id="rId25"/>
    <p:sldId id="1112" r:id="rId26"/>
    <p:sldId id="1099" r:id="rId27"/>
    <p:sldId id="1020" r:id="rId28"/>
    <p:sldId id="1018" r:id="rId29"/>
    <p:sldId id="1024" r:id="rId30"/>
    <p:sldId id="1019" r:id="rId31"/>
    <p:sldId id="1021" r:id="rId32"/>
    <p:sldId id="1022" r:id="rId33"/>
    <p:sldId id="2144867350" r:id="rId34"/>
    <p:sldId id="1023" r:id="rId35"/>
    <p:sldId id="2144867351" r:id="rId36"/>
    <p:sldId id="1025" r:id="rId37"/>
    <p:sldId id="1101" r:id="rId38"/>
    <p:sldId id="953" r:id="rId39"/>
    <p:sldId id="1209" r:id="rId40"/>
    <p:sldId id="1253" r:id="rId41"/>
    <p:sldId id="1100" r:id="rId42"/>
    <p:sldId id="2144867352" r:id="rId43"/>
    <p:sldId id="2144867353" r:id="rId44"/>
    <p:sldId id="2144867354" r:id="rId45"/>
    <p:sldId id="2144867355" r:id="rId46"/>
    <p:sldId id="2144867356" r:id="rId47"/>
    <p:sldId id="2144867357" r:id="rId48"/>
    <p:sldId id="2144867358" r:id="rId49"/>
    <p:sldId id="2144867359" r:id="rId50"/>
    <p:sldId id="2144867360" r:id="rId51"/>
    <p:sldId id="2144867361" r:id="rId52"/>
    <p:sldId id="1098" r:id="rId53"/>
    <p:sldId id="1075" r:id="rId54"/>
    <p:sldId id="1116" r:id="rId55"/>
    <p:sldId id="1113" r:id="rId56"/>
    <p:sldId id="1117" r:id="rId57"/>
    <p:sldId id="1118" r:id="rId58"/>
    <p:sldId id="1119" r:id="rId59"/>
    <p:sldId id="2144867322" r:id="rId60"/>
    <p:sldId id="771" r:id="rId61"/>
    <p:sldId id="2144867323" r:id="rId62"/>
    <p:sldId id="2144867347" r:id="rId63"/>
    <p:sldId id="2144867348" r:id="rId64"/>
    <p:sldId id="2144867349" r:id="rId65"/>
    <p:sldId id="1120" r:id="rId66"/>
    <p:sldId id="1121" r:id="rId67"/>
    <p:sldId id="1122" r:id="rId68"/>
    <p:sldId id="1123" r:id="rId69"/>
    <p:sldId id="1124" r:id="rId70"/>
    <p:sldId id="2144867341" r:id="rId71"/>
    <p:sldId id="2144867342" r:id="rId72"/>
    <p:sldId id="2144867344" r:id="rId73"/>
    <p:sldId id="2144867330" r:id="rId74"/>
    <p:sldId id="2144867345" r:id="rId75"/>
    <p:sldId id="2144867331" r:id="rId76"/>
    <p:sldId id="2144867332" r:id="rId7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6654"/>
  </p:normalViewPr>
  <p:slideViewPr>
    <p:cSldViewPr snapToObjects="1">
      <p:cViewPr varScale="1">
        <p:scale>
          <a:sx n="171" d="100"/>
          <a:sy n="171" d="100"/>
        </p:scale>
        <p:origin x="1120" y="296"/>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9/19/24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9/19/24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2C063-65D1-CF04-C312-C602A8B64B7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A6CB6DB-4702-904D-B134-75B6FA472D9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F9FEC8E-86E0-50F7-F55C-C82C62A50D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C5D08F0-729F-21E8-105A-89C0201510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3923264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24A96-4931-063D-E5BC-A4D4137AEC0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9196CA3-86F8-A42E-452C-9AB3EBEB13A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EC67260E-D6CC-5B18-F5AD-F9B626236A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EFC77EC-6279-5129-A668-3CC1201D14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38</a:t>
            </a:fld>
            <a:endParaRPr lang="en-US" altLang="en-US"/>
          </a:p>
        </p:txBody>
      </p:sp>
    </p:spTree>
    <p:extLst>
      <p:ext uri="{BB962C8B-B14F-4D97-AF65-F5344CB8AC3E}">
        <p14:creationId xmlns:p14="http://schemas.microsoft.com/office/powerpoint/2010/main" val="3056425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D265E-AB90-3FB0-8203-2E2871F56A3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77EF8DB-5FBA-7EB5-4D2C-37E0AFA34E9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72BF233C-D6A7-F9CA-A081-EEEDC09A61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65CE2D-536B-C1C7-759A-63715CA6C1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47</a:t>
            </a:fld>
            <a:endParaRPr lang="en-US" altLang="en-US"/>
          </a:p>
        </p:txBody>
      </p:sp>
    </p:spTree>
    <p:extLst>
      <p:ext uri="{BB962C8B-B14F-4D97-AF65-F5344CB8AC3E}">
        <p14:creationId xmlns:p14="http://schemas.microsoft.com/office/powerpoint/2010/main" val="3841159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04B32-D8EF-5490-9190-83C222FE62D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24B6538-3BE1-5DD9-32B8-2F4B5EEE243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6677D7E-18D2-BEBA-57EF-834BC693D3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6BA04C6-E2D8-AEC8-CE13-98A04C1293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49</a:t>
            </a:fld>
            <a:endParaRPr lang="en-US" altLang="en-US"/>
          </a:p>
        </p:txBody>
      </p:sp>
    </p:spTree>
    <p:extLst>
      <p:ext uri="{BB962C8B-B14F-4D97-AF65-F5344CB8AC3E}">
        <p14:creationId xmlns:p14="http://schemas.microsoft.com/office/powerpoint/2010/main" val="2211026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9D360-310E-A45C-1B38-8C2D93F776B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54C98B7-8E13-BFCA-66E2-E51677AF51B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B461EE4-9994-BE0A-C0C5-4DC9491FDC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4FDAA1D-347B-86FF-63FC-9116E340E9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50</a:t>
            </a:fld>
            <a:endParaRPr lang="en-US" altLang="en-US"/>
          </a:p>
        </p:txBody>
      </p:sp>
    </p:spTree>
    <p:extLst>
      <p:ext uri="{BB962C8B-B14F-4D97-AF65-F5344CB8AC3E}">
        <p14:creationId xmlns:p14="http://schemas.microsoft.com/office/powerpoint/2010/main" val="1515098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7AB6-7E8E-B25C-7B7E-4BC3752BD93A}"/>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76D7C48-730C-739C-107A-BC003B3ADB4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37A0CDB-0D2B-14D5-D638-7186D223FA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EBC3B92-B7E7-9868-2D25-2C2B67D1BB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102974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2F619-96AC-6A11-87C5-639EEA7132F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546C29F-1257-E101-6A6B-B1479BB97B8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234DB0BD-B1C6-C9A8-5A46-2A7A90F4C5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2722182-9F7F-E88A-72AF-F9DA99DCDF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503891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80467-E44D-A502-507B-0F1354A9C2D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FD9F904-905A-9634-F867-C2455562970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4DA20C3E-BF95-9485-25AA-89B350F69D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889F65B-80DB-AEE7-5E5F-7C57BB9061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886716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B5FC5-A01B-AA2C-F264-24A7EF608900}"/>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782AB31-A12E-BFA5-A860-E3FAD2C5447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F34D448-7213-D4E8-DC0D-06E3CC12BF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F437C01-4BE7-EDD0-9A65-2E39C9A18D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3355661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148E1-2C61-4031-E1E1-60B91821471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ACFB265-A6C8-B4A4-9177-8BE44B084EC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1D2023DE-FE32-3C27-0521-4B4902B448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76E9CBD-E969-61DA-E704-BE753EC1A6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14</a:t>
            </a:fld>
            <a:endParaRPr lang="en-US" altLang="en-US"/>
          </a:p>
        </p:txBody>
      </p:sp>
    </p:spTree>
    <p:extLst>
      <p:ext uri="{BB962C8B-B14F-4D97-AF65-F5344CB8AC3E}">
        <p14:creationId xmlns:p14="http://schemas.microsoft.com/office/powerpoint/2010/main" val="291567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B5952-6B5D-7C24-B67B-65BAE77B33B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6D45EB3-0E5F-650F-CC4C-0448B3D400E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6E41168C-6B7C-F70C-156A-42E9606219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06154E-0172-61C6-340F-1076DA6ED1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1943196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6D414-7C0D-5C45-DB2D-B3FF7D8AC25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E08BB8B-F694-7D05-9BE0-DF11A7E3232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16D9C5A6-7107-5044-6E5F-FE66AF09DE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03798B6-CF07-41AC-1506-7C11BF0F5C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23</a:t>
            </a:fld>
            <a:endParaRPr lang="en-US" altLang="en-US"/>
          </a:p>
        </p:txBody>
      </p:sp>
    </p:spTree>
    <p:extLst>
      <p:ext uri="{BB962C8B-B14F-4D97-AF65-F5344CB8AC3E}">
        <p14:creationId xmlns:p14="http://schemas.microsoft.com/office/powerpoint/2010/main" val="2874133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30</a:t>
            </a:fld>
            <a:endParaRPr lang="en-US" altLang="en-US"/>
          </a:p>
        </p:txBody>
      </p:sp>
    </p:spTree>
    <p:extLst>
      <p:ext uri="{BB962C8B-B14F-4D97-AF65-F5344CB8AC3E}">
        <p14:creationId xmlns:p14="http://schemas.microsoft.com/office/powerpoint/2010/main" val="3859775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9/19/24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056422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9/19/24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9/19/24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9/19/24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634854555"/>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8413474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W4153-F24-L3-Rest(2)-Microservices(2)-CaaS-</a:t>
            </a:r>
            <a:r>
              <a:rPr lang="en-US" altLang="en-US" sz="900" b="0" dirty="0" err="1">
                <a:solidFill>
                  <a:schemeClr val="bg1"/>
                </a:solidFill>
              </a:rPr>
              <a:t>web_content</a:t>
            </a:r>
            <a:r>
              <a:rPr lang="en-US" altLang="en-US" sz="900" b="0" dirty="0">
                <a:solidFill>
                  <a:schemeClr val="bg1"/>
                </a:solidFill>
              </a:rPr>
              <a:t>-DB</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 id="2147493590"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medium.com/@techworldwithmilan/software-architecture-as-code-tools-331a11222da0" TargetMode="External"/><Relationship Id="rId7" Type="http://schemas.openxmlformats.org/officeDocument/2006/relationships/image" Target="../media/image13.png"/><Relationship Id="rId2" Type="http://schemas.openxmlformats.org/officeDocument/2006/relationships/hyperlink" Target="https://devops.finos.org/docs/working-groups/aasc/" TargetMode="Externa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architectelevator.com/cloud/iac-architecture-as-cod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esources/articles/devops/what-is-agile-methodology" TargetMode="External"/><Relationship Id="rId7" Type="http://schemas.openxmlformats.org/officeDocument/2006/relationships/image" Target="../media/image15.png"/><Relationship Id="rId2" Type="http://schemas.openxmlformats.org/officeDocument/2006/relationships/hyperlink" Target="https://www.atlassian.com/agile/tutorials" TargetMode="External"/><Relationship Id="rId1" Type="http://schemas.openxmlformats.org/officeDocument/2006/relationships/slideLayout" Target="../slideLayouts/slideLayout1.xml"/><Relationship Id="rId6" Type="http://schemas.openxmlformats.org/officeDocument/2006/relationships/hyperlink" Target="https://github.com/users/donald-f-ferguson/projects/9" TargetMode="External"/><Relationship Id="rId5" Type="http://schemas.openxmlformats.org/officeDocument/2006/relationships/hyperlink" Target="https://github.com/users/donald-f-ferguson/projects/8" TargetMode="External"/><Relationship Id="rId4" Type="http://schemas.openxmlformats.org/officeDocument/2006/relationships/hyperlink" Target="https://azure.microsoft.com/en-us/products/devop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hyperlink" Target="https://www.restapitutorial.com/introduction" TargetMode="External"/><Relationship Id="rId1" Type="http://schemas.openxmlformats.org/officeDocument/2006/relationships/slideLayout" Target="../slideLayouts/slideLayout1.xml"/><Relationship Id="rId6" Type="http://schemas.openxmlformats.org/officeDocument/2006/relationships/hyperlink" Target="http://api.contoso.com/api/students/dff9/courses/COMSW4153_002_2024_001/projects" TargetMode="External"/><Relationship Id="rId5" Type="http://schemas.openxmlformats.org/officeDocument/2006/relationships/hyperlink" Target="http://api.contoso.com/api/students/dff9" TargetMode="External"/><Relationship Id="rId4" Type="http://schemas.openxmlformats.org/officeDocument/2006/relationships/hyperlink" Target="http://api.contoso.com/api/student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donald-f-ferguson/W4153-Hello-World-FastAPI"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hyperlink" Target="https://www.docker.com/blog/containerized-python-development-part-2/" TargetMode="External"/><Relationship Id="rId2" Type="http://schemas.openxmlformats.org/officeDocument/2006/relationships/hyperlink" Target="https://docs.docker.com/language/python/"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mehmetodabashi/how-to-install-docker-on-ec2-and-create-a-container-75ca88e342d2" TargetMode="External"/><Relationship Id="rId2" Type="http://schemas.openxmlformats.org/officeDocument/2006/relationships/hyperlink" Target="https://github.com/donald-f-ferguson/python-docker.git"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www.educba.com/mysql-blob/" TargetMode="External"/><Relationship Id="rId2" Type="http://schemas.openxmlformats.org/officeDocument/2006/relationships/hyperlink" Target="https://en.wikipedia.org/wiki/Binary_large_object"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hyperlink" Target="https://e6156f20site.s3.us-east-2.amazonaws.com/index.html"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hyperlink" Target="https://cloud.google.com/billing/docs/how-to/budgets" TargetMode="External"/><Relationship Id="rId2" Type="http://schemas.openxmlformats.org/officeDocument/2006/relationships/hyperlink" Target="https://docs.aws.amazon.com/awsaccountbilling/latest/aboutv2/tracking-free-tier-usage.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camunda.com/bpmn/"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docs.aws.amazon.com/elasticbeanstalk/latest/dg/environments-cfg-softwaresettings.html" TargetMode="External"/><Relationship Id="rId2" Type="http://schemas.openxmlformats.org/officeDocument/2006/relationships/hyperlink" Target="https://docs.aws.amazon.com/cloud9/latest/user-guide/env-vars.html" TargetMode="Externa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hyperlink" Target="https://cloud.google.com/functions/docs/configuring/env-var"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donald-f-ferguson/E6156-Public-Examples/tree/master/old_examples/simple_pattern_examples"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en.wikipedia.org/wiki/Factory_method_pattern"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3:</a:t>
            </a:r>
            <a:br>
              <a:rPr lang="en-US" altLang="en-US" sz="3600" b="1" i="1" dirty="0"/>
            </a:br>
            <a:r>
              <a:rPr lang="en-US" altLang="en-US" sz="3600" b="1" i="1" dirty="0"/>
              <a:t>Rest(2), Microservices(2), CaaS, DB</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29D933A-6CE2-12D2-1E58-8D64ABF0C4FC}"/>
              </a:ext>
            </a:extLst>
          </p:cNvPr>
          <p:cNvSpPr>
            <a:spLocks noGrp="1"/>
          </p:cNvSpPr>
          <p:nvPr>
            <p:ph idx="1"/>
          </p:nvPr>
        </p:nvSpPr>
        <p:spPr>
          <a:xfrm>
            <a:off x="5334000" y="590550"/>
            <a:ext cx="3657600" cy="4038600"/>
          </a:xfrm>
        </p:spPr>
        <p:txBody>
          <a:bodyPr/>
          <a:lstStyle/>
          <a:p>
            <a:r>
              <a:rPr lang="en-US" sz="1800" dirty="0"/>
              <a:t>I use C4 and UML for the logical model.</a:t>
            </a:r>
            <a:br>
              <a:rPr lang="en-US" sz="1800" dirty="0"/>
            </a:br>
            <a:endParaRPr lang="en-US" sz="1800" dirty="0"/>
          </a:p>
          <a:p>
            <a:r>
              <a:rPr lang="en-US" sz="1800" dirty="0"/>
              <a:t>Many complex solutions have two major elements:</a:t>
            </a:r>
          </a:p>
          <a:p>
            <a:pPr lvl="1"/>
            <a:r>
              <a:rPr lang="en-US" sz="1600" dirty="0"/>
              <a:t>Operational/Interactive</a:t>
            </a:r>
          </a:p>
          <a:p>
            <a:pPr lvl="1"/>
            <a:r>
              <a:rPr lang="en-US" sz="1600" dirty="0"/>
              <a:t>Analytical/Data Analysis</a:t>
            </a:r>
            <a:br>
              <a:rPr lang="en-US" sz="1600" dirty="0"/>
            </a:br>
            <a:endParaRPr lang="en-US" sz="1600" dirty="0"/>
          </a:p>
          <a:p>
            <a:r>
              <a:rPr lang="en-US" sz="1800" dirty="0"/>
              <a:t>In this course, we place more emphasis on interactive cloud applications because there are topics courses on cloud and data.</a:t>
            </a:r>
          </a:p>
        </p:txBody>
      </p:sp>
      <p:sp>
        <p:nvSpPr>
          <p:cNvPr id="3" name="Title 2">
            <a:extLst>
              <a:ext uri="{FF2B5EF4-FFF2-40B4-BE49-F238E27FC236}">
                <a16:creationId xmlns:a16="http://schemas.microsoft.com/office/drawing/2014/main" id="{3934EE8D-D3EF-AC0F-0BC7-08BEE0819F14}"/>
              </a:ext>
            </a:extLst>
          </p:cNvPr>
          <p:cNvSpPr>
            <a:spLocks noGrp="1"/>
          </p:cNvSpPr>
          <p:nvPr>
            <p:ph type="title"/>
          </p:nvPr>
        </p:nvSpPr>
        <p:spPr/>
        <p:txBody>
          <a:bodyPr/>
          <a:lstStyle/>
          <a:p>
            <a:r>
              <a:rPr lang="en-US" dirty="0"/>
              <a:t>Class Project Solution – Logical View</a:t>
            </a:r>
          </a:p>
        </p:txBody>
      </p:sp>
      <p:pic>
        <p:nvPicPr>
          <p:cNvPr id="2" name="Picture 1">
            <a:extLst>
              <a:ext uri="{FF2B5EF4-FFF2-40B4-BE49-F238E27FC236}">
                <a16:creationId xmlns:a16="http://schemas.microsoft.com/office/drawing/2014/main" id="{EE9127DE-6E4A-9860-8CCD-489F9DEAF76F}"/>
              </a:ext>
            </a:extLst>
          </p:cNvPr>
          <p:cNvPicPr>
            <a:picLocks noChangeAspect="1"/>
          </p:cNvPicPr>
          <p:nvPr/>
        </p:nvPicPr>
        <p:blipFill>
          <a:blip r:embed="rId2"/>
          <a:stretch>
            <a:fillRect/>
          </a:stretch>
        </p:blipFill>
        <p:spPr>
          <a:xfrm>
            <a:off x="172570" y="666750"/>
            <a:ext cx="5105400" cy="3498144"/>
          </a:xfrm>
          <a:prstGeom prst="rect">
            <a:avLst/>
          </a:prstGeom>
        </p:spPr>
      </p:pic>
    </p:spTree>
    <p:extLst>
      <p:ext uri="{BB962C8B-B14F-4D97-AF65-F5344CB8AC3E}">
        <p14:creationId xmlns:p14="http://schemas.microsoft.com/office/powerpoint/2010/main" val="1937789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FF6-9C1A-693E-FF4F-B437BDAC1F05}"/>
              </a:ext>
            </a:extLst>
          </p:cNvPr>
          <p:cNvSpPr>
            <a:spLocks noGrp="1"/>
          </p:cNvSpPr>
          <p:nvPr>
            <p:ph idx="1"/>
          </p:nvPr>
        </p:nvSpPr>
        <p:spPr>
          <a:xfrm>
            <a:off x="152400" y="3872518"/>
            <a:ext cx="8839200" cy="756632"/>
          </a:xfrm>
        </p:spPr>
        <p:txBody>
          <a:bodyPr/>
          <a:lstStyle/>
          <a:p>
            <a:r>
              <a:rPr lang="en-US" dirty="0"/>
              <a:t>Incremental, progressive design and refinement.</a:t>
            </a:r>
          </a:p>
          <a:p>
            <a:r>
              <a:rPr lang="en-US" dirty="0"/>
              <a:t>Again, “just enough” to think it through and explain.</a:t>
            </a:r>
          </a:p>
        </p:txBody>
      </p:sp>
      <p:sp>
        <p:nvSpPr>
          <p:cNvPr id="3" name="Title 2">
            <a:extLst>
              <a:ext uri="{FF2B5EF4-FFF2-40B4-BE49-F238E27FC236}">
                <a16:creationId xmlns:a16="http://schemas.microsoft.com/office/drawing/2014/main" id="{7EEB50C8-3434-D7D5-4C25-86999F1FDE0C}"/>
              </a:ext>
            </a:extLst>
          </p:cNvPr>
          <p:cNvSpPr>
            <a:spLocks noGrp="1"/>
          </p:cNvSpPr>
          <p:nvPr>
            <p:ph type="title"/>
          </p:nvPr>
        </p:nvSpPr>
        <p:spPr/>
        <p:txBody>
          <a:bodyPr/>
          <a:lstStyle/>
          <a:p>
            <a:r>
              <a:rPr lang="en-US" dirty="0"/>
              <a:t>C4 Model (https://c4model.com/)</a:t>
            </a:r>
          </a:p>
        </p:txBody>
      </p:sp>
      <p:pic>
        <p:nvPicPr>
          <p:cNvPr id="4" name="Picture 3">
            <a:extLst>
              <a:ext uri="{FF2B5EF4-FFF2-40B4-BE49-F238E27FC236}">
                <a16:creationId xmlns:a16="http://schemas.microsoft.com/office/drawing/2014/main" id="{750F455E-EE3C-8A98-4E35-2F00A812AA29}"/>
              </a:ext>
            </a:extLst>
          </p:cNvPr>
          <p:cNvPicPr>
            <a:picLocks noChangeAspect="1"/>
          </p:cNvPicPr>
          <p:nvPr/>
        </p:nvPicPr>
        <p:blipFill>
          <a:blip r:embed="rId2"/>
          <a:stretch>
            <a:fillRect/>
          </a:stretch>
        </p:blipFill>
        <p:spPr>
          <a:xfrm>
            <a:off x="6980" y="666750"/>
            <a:ext cx="4257663" cy="2983337"/>
          </a:xfrm>
          <a:prstGeom prst="rect">
            <a:avLst/>
          </a:prstGeom>
        </p:spPr>
      </p:pic>
      <p:pic>
        <p:nvPicPr>
          <p:cNvPr id="4100" name="Picture 4">
            <a:extLst>
              <a:ext uri="{FF2B5EF4-FFF2-40B4-BE49-F238E27FC236}">
                <a16:creationId xmlns:a16="http://schemas.microsoft.com/office/drawing/2014/main" id="{98984032-D8C2-7F22-5135-15D5FC236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165" y="819150"/>
            <a:ext cx="4605866"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2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18CE29-379D-C688-B671-5163273207D6}"/>
              </a:ext>
            </a:extLst>
          </p:cNvPr>
          <p:cNvSpPr>
            <a:spLocks noGrp="1"/>
          </p:cNvSpPr>
          <p:nvPr>
            <p:ph idx="1"/>
          </p:nvPr>
        </p:nvSpPr>
        <p:spPr>
          <a:xfrm>
            <a:off x="148274" y="570222"/>
            <a:ext cx="3737926" cy="4038600"/>
          </a:xfrm>
        </p:spPr>
        <p:txBody>
          <a:bodyPr/>
          <a:lstStyle/>
          <a:p>
            <a:pPr>
              <a:spcBef>
                <a:spcPts val="0"/>
              </a:spcBef>
              <a:spcAft>
                <a:spcPts val="200"/>
              </a:spcAft>
            </a:pPr>
            <a:r>
              <a:rPr lang="en-US" sz="1800" dirty="0"/>
              <a:t>Some of the distinctions are arbitrary or in the ”eye of the beholder.”</a:t>
            </a:r>
          </a:p>
          <a:p>
            <a:pPr lvl="1">
              <a:spcBef>
                <a:spcPts val="0"/>
              </a:spcBef>
              <a:spcAft>
                <a:spcPts val="200"/>
              </a:spcAft>
            </a:pPr>
            <a:r>
              <a:rPr lang="en-US" sz="1600" dirty="0"/>
              <a:t>System vs Container</a:t>
            </a:r>
          </a:p>
          <a:p>
            <a:pPr lvl="1">
              <a:spcBef>
                <a:spcPts val="0"/>
              </a:spcBef>
              <a:spcAft>
                <a:spcPts val="200"/>
              </a:spcAft>
            </a:pPr>
            <a:r>
              <a:rPr lang="en-US" sz="1600" dirty="0"/>
              <a:t>Container vs Component</a:t>
            </a:r>
          </a:p>
          <a:p>
            <a:pPr lvl="1">
              <a:spcBef>
                <a:spcPts val="0"/>
              </a:spcBef>
              <a:spcAft>
                <a:spcPts val="200"/>
              </a:spcAft>
            </a:pPr>
            <a:r>
              <a:rPr lang="en-US" sz="1600" dirty="0"/>
              <a:t>etc.</a:t>
            </a:r>
          </a:p>
          <a:p>
            <a:pPr>
              <a:spcBef>
                <a:spcPts val="0"/>
              </a:spcBef>
              <a:spcAft>
                <a:spcPts val="200"/>
              </a:spcAft>
            </a:pPr>
            <a:r>
              <a:rPr lang="en-US" sz="1800" dirty="0"/>
              <a:t>A container is not synonymous with a “Docker container.”</a:t>
            </a:r>
          </a:p>
          <a:p>
            <a:pPr>
              <a:spcBef>
                <a:spcPts val="0"/>
              </a:spcBef>
              <a:spcAft>
                <a:spcPts val="200"/>
              </a:spcAft>
            </a:pPr>
            <a:r>
              <a:rPr lang="en-US" sz="1800" dirty="0"/>
              <a:t>I have been in SW for 40 years and we still cannot define terms like “component.”</a:t>
            </a:r>
          </a:p>
          <a:p>
            <a:pPr>
              <a:spcBef>
                <a:spcPts val="0"/>
              </a:spcBef>
              <a:spcAft>
                <a:spcPts val="200"/>
              </a:spcAft>
            </a:pPr>
            <a:r>
              <a:rPr lang="en-US" sz="1800" dirty="0"/>
              <a:t>Just use common sense.</a:t>
            </a:r>
          </a:p>
          <a:p>
            <a:pPr>
              <a:spcBef>
                <a:spcPts val="0"/>
              </a:spcBef>
              <a:spcAft>
                <a:spcPts val="200"/>
              </a:spcAft>
            </a:pPr>
            <a:r>
              <a:rPr lang="en-US" sz="1800" dirty="0"/>
              <a:t>In general, containers in the cloud</a:t>
            </a:r>
            <a:br>
              <a:rPr lang="en-US" sz="1800" dirty="0"/>
            </a:br>
            <a:r>
              <a:rPr lang="en-US" sz="1800" dirty="0"/>
              <a:t>are </a:t>
            </a:r>
            <a:r>
              <a:rPr lang="en-US" sz="1800" i="1" dirty="0"/>
              <a:t>microservices.”</a:t>
            </a:r>
            <a:endParaRPr lang="en-US" sz="1800" dirty="0"/>
          </a:p>
        </p:txBody>
      </p:sp>
      <p:sp>
        <p:nvSpPr>
          <p:cNvPr id="3" name="Title 2">
            <a:extLst>
              <a:ext uri="{FF2B5EF4-FFF2-40B4-BE49-F238E27FC236}">
                <a16:creationId xmlns:a16="http://schemas.microsoft.com/office/drawing/2014/main" id="{BBBFFFA6-B273-2F6B-B7CC-4BD947E863D0}"/>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51373E81-7BA8-FA07-4009-A91D06B35F6B}"/>
              </a:ext>
            </a:extLst>
          </p:cNvPr>
          <p:cNvPicPr>
            <a:picLocks noChangeAspect="1"/>
          </p:cNvPicPr>
          <p:nvPr/>
        </p:nvPicPr>
        <p:blipFill>
          <a:blip r:embed="rId2"/>
          <a:stretch>
            <a:fillRect/>
          </a:stretch>
        </p:blipFill>
        <p:spPr>
          <a:xfrm>
            <a:off x="3962400" y="570222"/>
            <a:ext cx="5116392" cy="3790950"/>
          </a:xfrm>
          <a:prstGeom prst="rect">
            <a:avLst/>
          </a:prstGeom>
        </p:spPr>
      </p:pic>
    </p:spTree>
    <p:extLst>
      <p:ext uri="{BB962C8B-B14F-4D97-AF65-F5344CB8AC3E}">
        <p14:creationId xmlns:p14="http://schemas.microsoft.com/office/powerpoint/2010/main" val="171981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Physical View</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
        <p:nvSpPr>
          <p:cNvPr id="2" name="TextBox 1">
            <a:extLst>
              <a:ext uri="{FF2B5EF4-FFF2-40B4-BE49-F238E27FC236}">
                <a16:creationId xmlns:a16="http://schemas.microsoft.com/office/drawing/2014/main" id="{722C25AE-B403-0476-68C9-149716D39773}"/>
              </a:ext>
            </a:extLst>
          </p:cNvPr>
          <p:cNvSpPr txBox="1"/>
          <p:nvPr/>
        </p:nvSpPr>
        <p:spPr>
          <a:xfrm>
            <a:off x="3200246" y="2800350"/>
            <a:ext cx="2750433" cy="1200329"/>
          </a:xfrm>
          <a:prstGeom prst="rect">
            <a:avLst/>
          </a:prstGeom>
          <a:noFill/>
        </p:spPr>
        <p:txBody>
          <a:bodyPr wrap="none" rtlCol="0">
            <a:spAutoFit/>
          </a:bodyPr>
          <a:lstStyle/>
          <a:p>
            <a:pPr marL="285750" indent="-285750">
              <a:buFont typeface="Arial" panose="020B0604020202020204" pitchFamily="34" charset="0"/>
              <a:buChar char="•"/>
            </a:pPr>
            <a:r>
              <a:rPr lang="en-US" dirty="0"/>
              <a:t>This is directional.</a:t>
            </a:r>
          </a:p>
          <a:p>
            <a:pPr marL="285750" indent="-285750">
              <a:buFont typeface="Arial" panose="020B0604020202020204" pitchFamily="34" charset="0"/>
              <a:buChar char="•"/>
            </a:pPr>
            <a:r>
              <a:rPr lang="en-US" dirty="0"/>
              <a:t>I will modify and evolve.</a:t>
            </a:r>
          </a:p>
          <a:p>
            <a:pPr marL="285750" indent="-285750">
              <a:buFont typeface="Arial" panose="020B0604020202020204" pitchFamily="34" charset="0"/>
              <a:buChar char="•"/>
            </a:pPr>
            <a:r>
              <a:rPr lang="en-US" dirty="0"/>
              <a:t>This is AWS focused, but</a:t>
            </a:r>
            <a:br>
              <a:rPr lang="en-US" dirty="0"/>
            </a:br>
            <a:r>
              <a:rPr lang="en-US" dirty="0"/>
              <a:t>we will use GCP.</a:t>
            </a:r>
          </a:p>
        </p:txBody>
      </p:sp>
    </p:spTree>
    <p:extLst>
      <p:ext uri="{BB962C8B-B14F-4D97-AF65-F5344CB8AC3E}">
        <p14:creationId xmlns:p14="http://schemas.microsoft.com/office/powerpoint/2010/main" val="1943647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7607D-4925-05E8-9C85-E2F8574BD77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72DBCCF-E199-4FB2-FBBC-7EBBF5A5F1F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FCDE54E-B569-2348-CE03-5B348ED98E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E525D294-2ABB-F766-475F-B7F82C91B675}"/>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C88DF809-5DBD-980D-AE6E-50B8B365020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98CD342B-C16B-2D0B-F74A-C0300E9B4D42}"/>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Summary</a:t>
            </a:r>
            <a:br>
              <a:rPr lang="en-US" sz="3600" dirty="0">
                <a:solidFill>
                  <a:schemeClr val="tx1"/>
                </a:solidFill>
              </a:rPr>
            </a:br>
            <a:r>
              <a:rPr lang="en-US" sz="3600" dirty="0">
                <a:solidFill>
                  <a:schemeClr val="tx1"/>
                </a:solidFill>
              </a:rPr>
              <a:t>And</a:t>
            </a:r>
            <a:br>
              <a:rPr lang="en-US" sz="3600" dirty="0">
                <a:solidFill>
                  <a:schemeClr val="tx1"/>
                </a:solidFill>
              </a:rPr>
            </a:br>
            <a:r>
              <a:rPr lang="en-US" sz="3600" dirty="0">
                <a:solidFill>
                  <a:schemeClr val="tx1"/>
                </a:solidFill>
              </a:rPr>
              <a:t>Application in this Course</a:t>
            </a:r>
          </a:p>
        </p:txBody>
      </p:sp>
    </p:spTree>
    <p:extLst>
      <p:ext uri="{BB962C8B-B14F-4D97-AF65-F5344CB8AC3E}">
        <p14:creationId xmlns:p14="http://schemas.microsoft.com/office/powerpoint/2010/main" val="2120099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7D2A4-FD38-09BF-BA2E-929F88C617AB}"/>
              </a:ext>
            </a:extLst>
          </p:cNvPr>
          <p:cNvSpPr>
            <a:spLocks noGrp="1"/>
          </p:cNvSpPr>
          <p:nvPr>
            <p:ph idx="1"/>
          </p:nvPr>
        </p:nvSpPr>
        <p:spPr/>
        <p:txBody>
          <a:bodyPr/>
          <a:lstStyle/>
          <a:p>
            <a:r>
              <a:rPr lang="en-US" dirty="0"/>
              <a:t>Summary (and my preferences):</a:t>
            </a:r>
          </a:p>
          <a:p>
            <a:pPr lvl="1"/>
            <a:r>
              <a:rPr lang="en-US" dirty="0"/>
              <a:t>Views:</a:t>
            </a:r>
          </a:p>
          <a:p>
            <a:pPr lvl="2"/>
            <a:r>
              <a:rPr lang="en-US" dirty="0"/>
              <a:t>Logical view: C4 and UML.</a:t>
            </a:r>
          </a:p>
          <a:p>
            <a:pPr lvl="2"/>
            <a:r>
              <a:rPr lang="en-US" dirty="0"/>
              <a:t>Physical view: Standard visual elements for AWS, GCP, … …</a:t>
            </a:r>
          </a:p>
          <a:p>
            <a:pPr lvl="2"/>
            <a:r>
              <a:rPr lang="en-US" dirty="0"/>
              <a:t>Process view: (to be covered) UML Sequence Diagrams, BPMN.</a:t>
            </a:r>
          </a:p>
          <a:p>
            <a:pPr lvl="2"/>
            <a:r>
              <a:rPr lang="en-US" dirty="0"/>
              <a:t>Development view: I normally just do something simple.</a:t>
            </a:r>
          </a:p>
          <a:p>
            <a:pPr lvl="2"/>
            <a:r>
              <a:rPr lang="en-US" dirty="0"/>
              <a:t>REST Resource view: (something I do) UML Class Diagrams or ER Diagrams.</a:t>
            </a:r>
          </a:p>
          <a:p>
            <a:pPr lvl="2"/>
            <a:r>
              <a:rPr lang="en-US" dirty="0"/>
              <a:t>Scenarios: Agile development user stories.</a:t>
            </a:r>
          </a:p>
          <a:p>
            <a:pPr lvl="1"/>
            <a:r>
              <a:rPr lang="en-US" dirty="0"/>
              <a:t>Summary: Use common sense and focus on “just enough.”</a:t>
            </a:r>
          </a:p>
          <a:p>
            <a:r>
              <a:rPr lang="en-US" dirty="0"/>
              <a:t>Application to this course:</a:t>
            </a:r>
          </a:p>
          <a:p>
            <a:pPr lvl="1"/>
            <a:r>
              <a:rPr lang="en-US" dirty="0"/>
              <a:t>Your interim status reports will explain your architecture and high-level design.</a:t>
            </a:r>
            <a:br>
              <a:rPr lang="en-US" dirty="0"/>
            </a:br>
            <a:r>
              <a:rPr lang="en-US" dirty="0"/>
              <a:t>The explanation with be text/prose and architecture view diagrams.</a:t>
            </a:r>
          </a:p>
          <a:p>
            <a:pPr lvl="1"/>
            <a:r>
              <a:rPr lang="en-US" dirty="0"/>
              <a:t>Your final project will be a demo and presentation. The presentation should use the views.</a:t>
            </a:r>
          </a:p>
          <a:p>
            <a:pPr lvl="1"/>
            <a:r>
              <a:rPr lang="en-US" dirty="0"/>
              <a:t>The TAs and I will provide templates for reports and presentations.</a:t>
            </a:r>
          </a:p>
          <a:p>
            <a:pPr lvl="1"/>
            <a:endParaRPr lang="en-US" dirty="0"/>
          </a:p>
          <a:p>
            <a:pPr lvl="1"/>
            <a:endParaRPr lang="en-US" dirty="0"/>
          </a:p>
        </p:txBody>
      </p:sp>
      <p:sp>
        <p:nvSpPr>
          <p:cNvPr id="3" name="Title 2">
            <a:extLst>
              <a:ext uri="{FF2B5EF4-FFF2-40B4-BE49-F238E27FC236}">
                <a16:creationId xmlns:a16="http://schemas.microsoft.com/office/drawing/2014/main" id="{135660CD-8DD0-2A94-580E-94280CD28CF9}"/>
              </a:ext>
            </a:extLst>
          </p:cNvPr>
          <p:cNvSpPr>
            <a:spLocks noGrp="1"/>
          </p:cNvSpPr>
          <p:nvPr>
            <p:ph type="title"/>
          </p:nvPr>
        </p:nvSpPr>
        <p:spPr/>
        <p:txBody>
          <a:bodyPr/>
          <a:lstStyle/>
          <a:p>
            <a:r>
              <a:rPr lang="en-US" dirty="0"/>
              <a:t>Summary and Application in this Course</a:t>
            </a:r>
          </a:p>
        </p:txBody>
      </p:sp>
    </p:spTree>
    <p:extLst>
      <p:ext uri="{BB962C8B-B14F-4D97-AF65-F5344CB8AC3E}">
        <p14:creationId xmlns:p14="http://schemas.microsoft.com/office/powerpoint/2010/main" val="2213384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24839D-1ED7-7D5F-36AD-B6EDF1C61DF6}"/>
              </a:ext>
            </a:extLst>
          </p:cNvPr>
          <p:cNvSpPr>
            <a:spLocks noGrp="1"/>
          </p:cNvSpPr>
          <p:nvPr>
            <p:ph idx="1"/>
          </p:nvPr>
        </p:nvSpPr>
        <p:spPr>
          <a:xfrm>
            <a:off x="152400" y="590550"/>
            <a:ext cx="8915400" cy="4038600"/>
          </a:xfrm>
        </p:spPr>
        <p:txBody>
          <a:bodyPr/>
          <a:lstStyle/>
          <a:p>
            <a:r>
              <a:rPr lang="en-US" sz="1400" dirty="0"/>
              <a:t>Architecture as Code is an emerging concept:</a:t>
            </a:r>
          </a:p>
          <a:p>
            <a:pPr lvl="1"/>
            <a:r>
              <a:rPr lang="en-US" sz="1200" dirty="0"/>
              <a:t>“Architecture as Code" (</a:t>
            </a:r>
            <a:r>
              <a:rPr lang="en-US" sz="1200" dirty="0" err="1"/>
              <a:t>AasC</a:t>
            </a:r>
            <a:r>
              <a:rPr lang="en-US" sz="1200" dirty="0"/>
              <a:t>) aims to devise and manage software architecture via a readable and version-controlled codebase, fostering a robust understanding, efficient development, and seamless maintenance of complex software architectures.”</a:t>
            </a:r>
            <a:br>
              <a:rPr lang="en-US" sz="1200" dirty="0"/>
            </a:br>
            <a:r>
              <a:rPr lang="en-US" sz="1200" dirty="0"/>
              <a:t>(</a:t>
            </a:r>
            <a:r>
              <a:rPr lang="en-US" sz="1200" dirty="0">
                <a:hlinkClick r:id="rId2"/>
              </a:rPr>
              <a:t>https://devops.finos.org/docs/working-groups/aasc/</a:t>
            </a:r>
            <a:r>
              <a:rPr lang="en-US" sz="1200" dirty="0"/>
              <a:t>)</a:t>
            </a:r>
          </a:p>
          <a:p>
            <a:pPr lvl="1"/>
            <a:r>
              <a:rPr lang="en-US" sz="1200" dirty="0"/>
              <a:t>We see more tools enabling you to create software architecture and other diagrams as code. The main benefit of this concept is that most diagram-as-code tools can be scripted and integrated into a built pipeline to generate automatic documentation.</a:t>
            </a:r>
            <a:br>
              <a:rPr lang="en-US" sz="1200" dirty="0"/>
            </a:br>
            <a:r>
              <a:rPr lang="en-US" sz="1200" dirty="0"/>
              <a:t>(</a:t>
            </a:r>
            <a:r>
              <a:rPr lang="en-US" sz="1200" dirty="0">
                <a:hlinkClick r:id="rId3"/>
              </a:rPr>
              <a:t>https://medium.com/@techworldwithmilan/software-architecture-as-code-tools-331a11222da0</a:t>
            </a:r>
            <a:r>
              <a:rPr lang="en-US" sz="1200" dirty="0"/>
              <a:t>)</a:t>
            </a:r>
          </a:p>
          <a:p>
            <a:pPr lvl="1"/>
            <a:r>
              <a:rPr lang="en-US" sz="1200" dirty="0"/>
              <a:t>Some interesting perspective in The Architect Elevator</a:t>
            </a:r>
            <a:br>
              <a:rPr lang="en-US" sz="1200" dirty="0"/>
            </a:br>
            <a:r>
              <a:rPr lang="en-US" sz="1200" dirty="0"/>
              <a:t>(</a:t>
            </a:r>
            <a:r>
              <a:rPr lang="en-US" sz="1200" dirty="0">
                <a:hlinkClick r:id="rId4"/>
              </a:rPr>
              <a:t>https://architectelevator.com/cloud/iac-architecture-as-code/</a:t>
            </a:r>
            <a:r>
              <a:rPr lang="en-US" sz="1200" dirty="0"/>
              <a:t>)</a:t>
            </a:r>
          </a:p>
          <a:p>
            <a:r>
              <a:rPr lang="en-US" sz="1400" dirty="0"/>
              <a:t>Agile Development: We will use Kanban boards and user stories for planning, and 4+1 Architecture View for Design.</a:t>
            </a:r>
          </a:p>
          <a:p>
            <a:pPr marL="0" indent="0">
              <a:buNone/>
            </a:pPr>
            <a:endParaRPr lang="en-US" sz="1400" dirty="0"/>
          </a:p>
          <a:p>
            <a:pPr lvl="1"/>
            <a:endParaRPr lang="en-US" sz="1200" dirty="0"/>
          </a:p>
          <a:p>
            <a:pPr lvl="1"/>
            <a:endParaRPr lang="en-US" sz="1200" dirty="0"/>
          </a:p>
        </p:txBody>
      </p:sp>
      <p:sp>
        <p:nvSpPr>
          <p:cNvPr id="3" name="Title 2">
            <a:extLst>
              <a:ext uri="{FF2B5EF4-FFF2-40B4-BE49-F238E27FC236}">
                <a16:creationId xmlns:a16="http://schemas.microsoft.com/office/drawing/2014/main" id="{B3C7A4E5-0182-98FD-6DDD-2786FB5BF93E}"/>
              </a:ext>
            </a:extLst>
          </p:cNvPr>
          <p:cNvSpPr>
            <a:spLocks noGrp="1"/>
          </p:cNvSpPr>
          <p:nvPr>
            <p:ph type="title"/>
          </p:nvPr>
        </p:nvSpPr>
        <p:spPr/>
        <p:txBody>
          <a:bodyPr/>
          <a:lstStyle/>
          <a:p>
            <a:r>
              <a:rPr lang="en-US" dirty="0"/>
              <a:t>Architecture and Development Processes</a:t>
            </a:r>
          </a:p>
        </p:txBody>
      </p:sp>
      <p:pic>
        <p:nvPicPr>
          <p:cNvPr id="5" name="Picture 4">
            <a:extLst>
              <a:ext uri="{FF2B5EF4-FFF2-40B4-BE49-F238E27FC236}">
                <a16:creationId xmlns:a16="http://schemas.microsoft.com/office/drawing/2014/main" id="{E802B51E-95BE-3640-CBFF-22AA476F731E}"/>
              </a:ext>
            </a:extLst>
          </p:cNvPr>
          <p:cNvPicPr>
            <a:picLocks noChangeAspect="1"/>
          </p:cNvPicPr>
          <p:nvPr/>
        </p:nvPicPr>
        <p:blipFill>
          <a:blip r:embed="rId5"/>
          <a:stretch>
            <a:fillRect/>
          </a:stretch>
        </p:blipFill>
        <p:spPr>
          <a:xfrm>
            <a:off x="3124200" y="2800350"/>
            <a:ext cx="2444417" cy="1752600"/>
          </a:xfrm>
          <a:prstGeom prst="rect">
            <a:avLst/>
          </a:prstGeom>
        </p:spPr>
      </p:pic>
      <p:pic>
        <p:nvPicPr>
          <p:cNvPr id="1032" name="Picture 8" descr="undefined">
            <a:extLst>
              <a:ext uri="{FF2B5EF4-FFF2-40B4-BE49-F238E27FC236}">
                <a16:creationId xmlns:a16="http://schemas.microsoft.com/office/drawing/2014/main" id="{D97B77A1-3325-5213-43E0-B606D40AC6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551158"/>
            <a:ext cx="2057400" cy="1077992"/>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pic>
        <p:nvPicPr>
          <p:cNvPr id="1034" name="Picture 10" descr="User story example simplified">
            <a:extLst>
              <a:ext uri="{FF2B5EF4-FFF2-40B4-BE49-F238E27FC236}">
                <a16:creationId xmlns:a16="http://schemas.microsoft.com/office/drawing/2014/main" id="{A3F5621F-A830-8E55-68D5-D1FAE60481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700" y="2818471"/>
            <a:ext cx="1949450" cy="1227880"/>
          </a:xfrm>
          <a:prstGeom prst="rect">
            <a:avLst/>
          </a:prstGeom>
          <a:noFill/>
          <a:ln w="38100">
            <a:solidFill>
              <a:srgbClr val="7030A0"/>
            </a:solidFill>
          </a:ln>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4C59A42-CA7A-E87F-5FA2-5E2D783A88A5}"/>
              </a:ext>
            </a:extLst>
          </p:cNvPr>
          <p:cNvCxnSpPr>
            <a:stCxn id="1034" idx="3"/>
          </p:cNvCxnSpPr>
          <p:nvPr/>
        </p:nvCxnSpPr>
        <p:spPr>
          <a:xfrm>
            <a:off x="2851150" y="3432411"/>
            <a:ext cx="577850" cy="815739"/>
          </a:xfrm>
          <a:prstGeom prst="straightConnector1">
            <a:avLst/>
          </a:prstGeom>
          <a:ln>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1357AF5-680A-AA92-07FD-E944A1BEEC65}"/>
              </a:ext>
            </a:extLst>
          </p:cNvPr>
          <p:cNvCxnSpPr>
            <a:cxnSpLocks/>
          </p:cNvCxnSpPr>
          <p:nvPr/>
        </p:nvCxnSpPr>
        <p:spPr>
          <a:xfrm>
            <a:off x="2286000" y="4297481"/>
            <a:ext cx="914400" cy="96900"/>
          </a:xfrm>
          <a:prstGeom prst="straightConnector1">
            <a:avLst/>
          </a:prstGeom>
          <a:ln>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CB32DCC0-5309-4B91-4A72-D340023AE982}"/>
              </a:ext>
            </a:extLst>
          </p:cNvPr>
          <p:cNvPicPr>
            <a:picLocks noChangeAspect="1"/>
          </p:cNvPicPr>
          <p:nvPr/>
        </p:nvPicPr>
        <p:blipFill>
          <a:blip r:embed="rId8"/>
          <a:stretch>
            <a:fillRect/>
          </a:stretch>
        </p:blipFill>
        <p:spPr>
          <a:xfrm>
            <a:off x="6087637" y="2967886"/>
            <a:ext cx="2286000" cy="1450191"/>
          </a:xfrm>
          <a:prstGeom prst="rect">
            <a:avLst/>
          </a:prstGeom>
          <a:ln w="38100">
            <a:solidFill>
              <a:srgbClr val="0070C0"/>
            </a:solidFill>
          </a:ln>
        </p:spPr>
      </p:pic>
      <p:cxnSp>
        <p:nvCxnSpPr>
          <p:cNvPr id="13" name="Straight Arrow Connector 12">
            <a:extLst>
              <a:ext uri="{FF2B5EF4-FFF2-40B4-BE49-F238E27FC236}">
                <a16:creationId xmlns:a16="http://schemas.microsoft.com/office/drawing/2014/main" id="{8DCA7220-8937-E899-C2E2-066251713E93}"/>
              </a:ext>
            </a:extLst>
          </p:cNvPr>
          <p:cNvCxnSpPr>
            <a:cxnSpLocks/>
            <a:stCxn id="12" idx="1"/>
          </p:cNvCxnSpPr>
          <p:nvPr/>
        </p:nvCxnSpPr>
        <p:spPr>
          <a:xfrm flipH="1">
            <a:off x="5105400" y="3692982"/>
            <a:ext cx="982237" cy="476848"/>
          </a:xfrm>
          <a:prstGeom prst="straightConnector1">
            <a:avLst/>
          </a:prstGeom>
          <a:ln>
            <a:solidFill>
              <a:srgbClr val="0070C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4535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BA13CD-4292-72C2-7637-2319024E07C6}"/>
              </a:ext>
            </a:extLst>
          </p:cNvPr>
          <p:cNvSpPr>
            <a:spLocks noGrp="1"/>
          </p:cNvSpPr>
          <p:nvPr>
            <p:ph idx="1"/>
          </p:nvPr>
        </p:nvSpPr>
        <p:spPr>
          <a:xfrm>
            <a:off x="140975" y="514350"/>
            <a:ext cx="8839200" cy="4038600"/>
          </a:xfrm>
        </p:spPr>
        <p:txBody>
          <a:bodyPr/>
          <a:lstStyle/>
          <a:p>
            <a:r>
              <a:rPr lang="en-US" dirty="0"/>
              <a:t>There is a lot of documentation, examples, tutorials, … on Agile Development.</a:t>
            </a:r>
          </a:p>
          <a:p>
            <a:pPr lvl="1"/>
            <a:r>
              <a:rPr lang="en-US" dirty="0"/>
              <a:t>The Ansys teams use:</a:t>
            </a:r>
          </a:p>
          <a:p>
            <a:pPr lvl="2"/>
            <a:r>
              <a:rPr lang="en-US" dirty="0"/>
              <a:t>Atlassian: </a:t>
            </a:r>
            <a:r>
              <a:rPr lang="en-US" dirty="0">
                <a:hlinkClick r:id="rId2"/>
              </a:rPr>
              <a:t>https://www.atlassian.com/agile/tutorials</a:t>
            </a:r>
            <a:endParaRPr lang="en-US" dirty="0"/>
          </a:p>
          <a:p>
            <a:pPr lvl="2"/>
            <a:r>
              <a:rPr lang="en-US" dirty="0"/>
              <a:t>GitHub: </a:t>
            </a:r>
            <a:r>
              <a:rPr lang="en-US" dirty="0">
                <a:hlinkClick r:id="rId3"/>
              </a:rPr>
              <a:t>https://github.com/resources/articles/devops/what-is-agile-methodology</a:t>
            </a:r>
            <a:endParaRPr lang="en-US" dirty="0"/>
          </a:p>
          <a:p>
            <a:pPr lvl="2"/>
            <a:r>
              <a:rPr lang="en-US" dirty="0"/>
              <a:t>Azure DevOps: </a:t>
            </a:r>
            <a:r>
              <a:rPr lang="en-US" dirty="0">
                <a:hlinkClick r:id="rId4"/>
              </a:rPr>
              <a:t>https://azure.microsoft.com/en-us/products/devops</a:t>
            </a:r>
            <a:endParaRPr lang="en-US" dirty="0"/>
          </a:p>
          <a:p>
            <a:pPr lvl="1"/>
            <a:r>
              <a:rPr lang="en-US" dirty="0"/>
              <a:t>We will use a simple approach in this course using GitHub.</a:t>
            </a:r>
          </a:p>
          <a:p>
            <a:pPr lvl="2"/>
            <a:r>
              <a:rPr lang="en-US" dirty="0"/>
              <a:t>HW0 – my example: </a:t>
            </a:r>
            <a:r>
              <a:rPr lang="en-US" dirty="0">
                <a:hlinkClick r:id="rId5"/>
              </a:rPr>
              <a:t>https://github.com/users/donald-f-ferguson/projects/8</a:t>
            </a:r>
            <a:endParaRPr lang="en-US" dirty="0"/>
          </a:p>
          <a:p>
            <a:pPr lvl="2"/>
            <a:r>
              <a:rPr lang="en-US" dirty="0"/>
              <a:t>Course management application: </a:t>
            </a:r>
            <a:r>
              <a:rPr lang="en-US" dirty="0">
                <a:hlinkClick r:id="rId6"/>
              </a:rPr>
              <a:t>https://github.com/users/donald-f-ferguson/projects/9</a:t>
            </a:r>
            <a:endParaRPr lang="en-US" dirty="0"/>
          </a:p>
          <a:p>
            <a:r>
              <a:rPr lang="en-US" dirty="0"/>
              <a:t>The basic, overly simple approach:</a:t>
            </a:r>
          </a:p>
          <a:p>
            <a:pPr lvl="1"/>
            <a:r>
              <a:rPr lang="en-US" dirty="0"/>
              <a:t>Your project is a set of repositories linked</a:t>
            </a:r>
            <a:br>
              <a:rPr lang="en-US" dirty="0"/>
            </a:br>
            <a:r>
              <a:rPr lang="en-US" dirty="0"/>
              <a:t>to a “master” project.</a:t>
            </a:r>
          </a:p>
          <a:p>
            <a:pPr lvl="1"/>
            <a:r>
              <a:rPr lang="en-US" dirty="0"/>
              <a:t>Your status reports will include Kanban board</a:t>
            </a:r>
            <a:br>
              <a:rPr lang="en-US" dirty="0"/>
            </a:br>
            <a:r>
              <a:rPr lang="en-US" dirty="0"/>
              <a:t>and views from project.</a:t>
            </a:r>
          </a:p>
          <a:p>
            <a:pPr lvl="1"/>
            <a:r>
              <a:rPr lang="en-US" i="1" dirty="0"/>
              <a:t>We will keep it simple just so you can say on</a:t>
            </a:r>
            <a:br>
              <a:rPr lang="en-US" i="1" dirty="0"/>
            </a:br>
            <a:r>
              <a:rPr lang="en-US" i="1" dirty="0"/>
              <a:t>your CVs that you did basic Agile Development.</a:t>
            </a:r>
          </a:p>
          <a:p>
            <a:pPr lvl="2"/>
            <a:endParaRPr lang="en-US" dirty="0"/>
          </a:p>
        </p:txBody>
      </p:sp>
      <p:sp>
        <p:nvSpPr>
          <p:cNvPr id="3" name="Title 2">
            <a:extLst>
              <a:ext uri="{FF2B5EF4-FFF2-40B4-BE49-F238E27FC236}">
                <a16:creationId xmlns:a16="http://schemas.microsoft.com/office/drawing/2014/main" id="{2ACBAD78-8009-ECD9-9A0F-184F808D2123}"/>
              </a:ext>
            </a:extLst>
          </p:cNvPr>
          <p:cNvSpPr>
            <a:spLocks noGrp="1"/>
          </p:cNvSpPr>
          <p:nvPr>
            <p:ph type="title"/>
          </p:nvPr>
        </p:nvSpPr>
        <p:spPr/>
        <p:txBody>
          <a:bodyPr/>
          <a:lstStyle/>
          <a:p>
            <a:r>
              <a:rPr lang="en-US" dirty="0"/>
              <a:t>Agile Planning – Simplistic Introduction</a:t>
            </a:r>
          </a:p>
        </p:txBody>
      </p:sp>
      <p:pic>
        <p:nvPicPr>
          <p:cNvPr id="4" name="Picture 3">
            <a:extLst>
              <a:ext uri="{FF2B5EF4-FFF2-40B4-BE49-F238E27FC236}">
                <a16:creationId xmlns:a16="http://schemas.microsoft.com/office/drawing/2014/main" id="{BD884022-DFD3-1A1D-9657-85FADD528DA7}"/>
              </a:ext>
            </a:extLst>
          </p:cNvPr>
          <p:cNvPicPr>
            <a:picLocks noChangeAspect="1"/>
          </p:cNvPicPr>
          <p:nvPr/>
        </p:nvPicPr>
        <p:blipFill>
          <a:blip r:embed="rId7"/>
          <a:stretch>
            <a:fillRect/>
          </a:stretch>
        </p:blipFill>
        <p:spPr>
          <a:xfrm>
            <a:off x="5105400" y="2952750"/>
            <a:ext cx="3636152" cy="1600200"/>
          </a:xfrm>
          <a:prstGeom prst="rect">
            <a:avLst/>
          </a:prstGeom>
        </p:spPr>
      </p:pic>
    </p:spTree>
    <p:extLst>
      <p:ext uri="{BB962C8B-B14F-4D97-AF65-F5344CB8AC3E}">
        <p14:creationId xmlns:p14="http://schemas.microsoft.com/office/powerpoint/2010/main" val="3527460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AB348-0E42-1813-123D-617F3826379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7CA21C5E-46B1-A47A-4E47-10A2377E3A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B77E158-263F-67C4-01FF-A9BAB34DC64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87BB1C4-8305-32FC-4290-54CEC7527D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550ACEB-ACA8-CBE7-9E0F-91605A97B3E5}"/>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REST Continued</a:t>
            </a:r>
          </a:p>
        </p:txBody>
      </p:sp>
      <p:sp>
        <p:nvSpPr>
          <p:cNvPr id="8" name="TextBox 9">
            <a:extLst>
              <a:ext uri="{FF2B5EF4-FFF2-40B4-BE49-F238E27FC236}">
                <a16:creationId xmlns:a16="http://schemas.microsoft.com/office/drawing/2014/main" id="{6DD575F1-4E67-977B-C36F-0989E7D638B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Tree>
    <p:extLst>
      <p:ext uri="{BB962C8B-B14F-4D97-AF65-F5344CB8AC3E}">
        <p14:creationId xmlns:p14="http://schemas.microsoft.com/office/powerpoint/2010/main" val="1798920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76FF0-171B-AB93-CE10-F1004EF8E1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7F39EE-D8A4-B7CC-780A-04BA3BC3909E}"/>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F906134E-6A10-0973-4262-3CA4F2366514}"/>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10F0CC56-04F3-6494-71FA-44414ABC603E}"/>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a:t>
            </a:r>
            <a:r>
              <a:rPr lang="en-US" sz="1100" dirty="0">
                <a:highlight>
                  <a:srgbClr val="FFFF00"/>
                </a:highlight>
              </a:rPr>
              <a:t>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3363473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43FFCFE3-049A-010F-2B24-FA78B7B18A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97299F-9FBA-A9ED-64E8-76841C612AF0}"/>
              </a:ext>
            </a:extLst>
          </p:cNvPr>
          <p:cNvSpPr>
            <a:spLocks noGrp="1"/>
          </p:cNvSpPr>
          <p:nvPr>
            <p:ph idx="1"/>
          </p:nvPr>
        </p:nvSpPr>
        <p:spPr/>
        <p:txBody>
          <a:bodyPr/>
          <a:lstStyle/>
          <a:p>
            <a:r>
              <a:rPr lang="en-US" dirty="0"/>
              <a:t>There are several good, simple tutorials:</a:t>
            </a:r>
          </a:p>
          <a:p>
            <a:pPr lvl="1"/>
            <a:r>
              <a:rPr lang="en-US" dirty="0">
                <a:hlinkClick r:id="rId2"/>
              </a:rPr>
              <a:t>https://www.restapitutorial.com/introduction</a:t>
            </a:r>
            <a:endParaRPr lang="en-US" dirty="0"/>
          </a:p>
          <a:p>
            <a:pPr lvl="1"/>
            <a:r>
              <a:rPr lang="en-US" dirty="0">
                <a:hlinkClick r:id="rId3"/>
              </a:rPr>
              <a:t>https://restfulapi.net/</a:t>
            </a:r>
            <a:endParaRPr lang="en-US" dirty="0"/>
          </a:p>
          <a:p>
            <a:pPr lvl="1"/>
            <a:r>
              <a:rPr lang="en-US" dirty="0"/>
              <a:t>The documentation agrees on a common core, but details and application are subjective.	 </a:t>
            </a:r>
          </a:p>
          <a:p>
            <a:r>
              <a:rPr lang="en-US" dirty="0"/>
              <a:t>Identification of resources is URLs:</a:t>
            </a:r>
          </a:p>
          <a:p>
            <a:pPr lvl="1"/>
            <a:r>
              <a:rPr lang="en-US" dirty="0"/>
              <a:t>Resource collections: </a:t>
            </a:r>
            <a:r>
              <a:rPr lang="en-US" dirty="0">
                <a:hlinkClick r:id="rId4"/>
              </a:rPr>
              <a:t>http://api.contoso.com/api/students</a:t>
            </a:r>
            <a:r>
              <a:rPr lang="en-US" dirty="0"/>
              <a:t> </a:t>
            </a:r>
          </a:p>
          <a:p>
            <a:pPr lvl="1"/>
            <a:r>
              <a:rPr lang="en-US" dirty="0"/>
              <a:t>Resource: </a:t>
            </a:r>
            <a:r>
              <a:rPr lang="en-US" dirty="0">
                <a:hlinkClick r:id="rId5"/>
              </a:rPr>
              <a:t>http://api.contoso.com/api/students/dff9</a:t>
            </a:r>
            <a:endParaRPr lang="en-US" dirty="0"/>
          </a:p>
          <a:p>
            <a:pPr lvl="1"/>
            <a:r>
              <a:rPr lang="en-US" dirty="0"/>
              <a:t>Links: </a:t>
            </a:r>
            <a:r>
              <a:rPr lang="en-US" dirty="0">
                <a:hlinkClick r:id="rId6"/>
              </a:rPr>
              <a:t>http://api.contoso.com/api/students/dff9/courses/COMSW4153_002_2024_001/projects</a:t>
            </a:r>
            <a:endParaRPr lang="en-US" dirty="0"/>
          </a:p>
          <a:p>
            <a:r>
              <a:rPr lang="en-US" dirty="0"/>
              <a:t>Manipulation of resources through representations: applications, Python/Java objects, relational databases, air conditioner management APIs, … … are resources.</a:t>
            </a:r>
          </a:p>
          <a:p>
            <a:r>
              <a:rPr lang="en-US" dirty="0"/>
              <a:t>Self-descriptive message: HTTP verbs, MIME content types, … …</a:t>
            </a:r>
          </a:p>
          <a:p>
            <a:r>
              <a:rPr lang="en-US" dirty="0"/>
              <a:t>Hypermedia as the engine of application state – HATEOS</a:t>
            </a:r>
            <a:br>
              <a:rPr lang="en-US" dirty="0"/>
            </a:br>
            <a:r>
              <a:rPr lang="en-US" dirty="0"/>
              <a:t>Just because it sounds so cool and is awesome to day.</a:t>
            </a:r>
          </a:p>
          <a:p>
            <a:endParaRPr lang="en-US" dirty="0"/>
          </a:p>
          <a:p>
            <a:endParaRPr lang="en-US" dirty="0"/>
          </a:p>
          <a:p>
            <a:pPr lvl="1"/>
            <a:endParaRPr lang="en-US" dirty="0"/>
          </a:p>
        </p:txBody>
      </p:sp>
      <p:sp>
        <p:nvSpPr>
          <p:cNvPr id="3" name="Title 2">
            <a:extLst>
              <a:ext uri="{FF2B5EF4-FFF2-40B4-BE49-F238E27FC236}">
                <a16:creationId xmlns:a16="http://schemas.microsoft.com/office/drawing/2014/main" id="{390A2147-CAAB-389B-8D23-0020BACEFA4D}"/>
              </a:ext>
            </a:extLst>
          </p:cNvPr>
          <p:cNvSpPr>
            <a:spLocks noGrp="1"/>
          </p:cNvSpPr>
          <p:nvPr>
            <p:ph type="title"/>
          </p:nvPr>
        </p:nvSpPr>
        <p:spPr/>
        <p:txBody>
          <a:bodyPr/>
          <a:lstStyle/>
          <a:p>
            <a:r>
              <a:rPr lang="en-US" dirty="0"/>
              <a:t>Resource Oriented</a:t>
            </a:r>
          </a:p>
        </p:txBody>
      </p:sp>
    </p:spTree>
    <p:extLst>
      <p:ext uri="{BB962C8B-B14F-4D97-AF65-F5344CB8AC3E}">
        <p14:creationId xmlns:p14="http://schemas.microsoft.com/office/powerpoint/2010/main" val="972322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8069D80-A1C1-CD94-B6E2-C6FF0DE87DD3}"/>
              </a:ext>
            </a:extLst>
          </p:cNvPr>
          <p:cNvSpPr>
            <a:spLocks noGrp="1"/>
          </p:cNvSpPr>
          <p:nvPr>
            <p:ph idx="1"/>
          </p:nvPr>
        </p:nvSpPr>
        <p:spPr/>
        <p:txBody>
          <a:bodyPr/>
          <a:lstStyle/>
          <a:p>
            <a:pPr>
              <a:spcBef>
                <a:spcPts val="0"/>
              </a:spcBef>
              <a:spcAft>
                <a:spcPts val="200"/>
              </a:spcAft>
            </a:pPr>
            <a:r>
              <a:rPr lang="en-US" sz="1400" dirty="0"/>
              <a:t>A student asked about “422 – Validation Error.” </a:t>
            </a:r>
          </a:p>
          <a:p>
            <a:pPr lvl="1">
              <a:spcBef>
                <a:spcPts val="0"/>
              </a:spcBef>
              <a:spcAft>
                <a:spcPts val="200"/>
              </a:spcAft>
            </a:pPr>
            <a:r>
              <a:rPr lang="en-US" sz="1200" dirty="0"/>
              <a:t>Look at a simple example: </a:t>
            </a:r>
            <a:r>
              <a:rPr lang="en-US" sz="1200" dirty="0">
                <a:hlinkClick r:id="rId2"/>
              </a:rPr>
              <a:t>https://github.com/donald-f-ferguson/W4153-Hello-World-FastAPI</a:t>
            </a:r>
            <a:endParaRPr lang="en-US" sz="1200" dirty="0"/>
          </a:p>
          <a:p>
            <a:pPr lvl="1">
              <a:spcBef>
                <a:spcPts val="0"/>
              </a:spcBef>
              <a:spcAft>
                <a:spcPts val="200"/>
              </a:spcAft>
            </a:pPr>
            <a:r>
              <a:rPr lang="en-US" sz="1200" dirty="0"/>
              <a:t>@</a:t>
            </a:r>
            <a:r>
              <a:rPr lang="en-US" sz="1200" dirty="0" err="1"/>
              <a:t>app.get</a:t>
            </a:r>
            <a:r>
              <a:rPr lang="en-US" sz="1200" dirty="0"/>
              <a:t>("/") only has 200 in the status responses.</a:t>
            </a:r>
          </a:p>
          <a:p>
            <a:pPr lvl="1">
              <a:spcBef>
                <a:spcPts val="0"/>
              </a:spcBef>
              <a:spcAft>
                <a:spcPts val="200"/>
              </a:spcAft>
            </a:pPr>
            <a:r>
              <a:rPr lang="en-US" sz="1200" dirty="0"/>
              <a:t>@</a:t>
            </a:r>
            <a:r>
              <a:rPr lang="en-US" sz="1200" dirty="0" err="1"/>
              <a:t>app.get</a:t>
            </a:r>
            <a:r>
              <a:rPr lang="en-US" sz="1200" dirty="0"/>
              <a:t>("/hello/{name}") has 200 and 422.</a:t>
            </a:r>
          </a:p>
          <a:p>
            <a:pPr lvl="1">
              <a:spcBef>
                <a:spcPts val="0"/>
              </a:spcBef>
              <a:spcAft>
                <a:spcPts val="200"/>
              </a:spcAft>
            </a:pPr>
            <a:r>
              <a:rPr lang="en-US" sz="1200" dirty="0"/>
              <a:t>422 normally means “bad input.”</a:t>
            </a:r>
          </a:p>
          <a:p>
            <a:pPr>
              <a:spcBef>
                <a:spcPts val="0"/>
              </a:spcBef>
              <a:spcAft>
                <a:spcPts val="200"/>
              </a:spcAft>
            </a:pPr>
            <a:r>
              <a:rPr lang="en-US" sz="1400" dirty="0"/>
              <a:t>There is not hard and fast, standard definition for status codes.</a:t>
            </a:r>
          </a:p>
          <a:p>
            <a:pPr lvl="1">
              <a:spcBef>
                <a:spcPts val="0"/>
              </a:spcBef>
              <a:spcAft>
                <a:spcPts val="200"/>
              </a:spcAft>
            </a:pPr>
            <a:r>
              <a:rPr lang="en-US" sz="1200" dirty="0"/>
              <a:t>There are several “recommended” best practices and style guides.</a:t>
            </a:r>
          </a:p>
          <a:p>
            <a:pPr lvl="1">
              <a:spcBef>
                <a:spcPts val="0"/>
              </a:spcBef>
              <a:spcAft>
                <a:spcPts val="200"/>
              </a:spcAft>
            </a:pPr>
            <a:r>
              <a:rPr lang="en-US" sz="1200" dirty="0"/>
              <a:t>The most import point is to pick a style/pattern and be consistent over all your APIs.</a:t>
            </a:r>
          </a:p>
          <a:p>
            <a:pPr>
              <a:spcBef>
                <a:spcPts val="0"/>
              </a:spcBef>
              <a:spcAft>
                <a:spcPts val="200"/>
              </a:spcAft>
            </a:pPr>
            <a:r>
              <a:rPr lang="en-US" sz="1400" dirty="0"/>
              <a:t>There are no hard and fast, standards for a REST API, in general. </a:t>
            </a:r>
          </a:p>
          <a:p>
            <a:pPr lvl="1">
              <a:spcBef>
                <a:spcPts val="0"/>
              </a:spcBef>
              <a:spcAft>
                <a:spcPts val="200"/>
              </a:spcAft>
            </a:pPr>
            <a:r>
              <a:rPr lang="en-US" sz="1200" dirty="0"/>
              <a:t>The most important point is to be consistent on your style and design choices.</a:t>
            </a:r>
          </a:p>
          <a:p>
            <a:pPr lvl="1">
              <a:spcBef>
                <a:spcPts val="0"/>
              </a:spcBef>
              <a:spcAft>
                <a:spcPts val="200"/>
              </a:spcAft>
            </a:pPr>
            <a:r>
              <a:rPr lang="en-US" sz="1200" dirty="0"/>
              <a:t>A caller does not want to write different client code from one resource/service to another.</a:t>
            </a:r>
          </a:p>
          <a:p>
            <a:pPr>
              <a:spcBef>
                <a:spcPts val="0"/>
              </a:spcBef>
              <a:spcAft>
                <a:spcPts val="200"/>
              </a:spcAft>
            </a:pPr>
            <a:r>
              <a:rPr lang="en-US" sz="1400" dirty="0"/>
              <a:t>I will make some recommendations in my examples. You will need reasonable status codes in your projects.</a:t>
            </a:r>
          </a:p>
          <a:p>
            <a:pPr lvl="1">
              <a:spcBef>
                <a:spcPts val="0"/>
              </a:spcBef>
              <a:spcAft>
                <a:spcPts val="200"/>
              </a:spcAft>
            </a:pPr>
            <a:r>
              <a:rPr lang="en-US" sz="1200" dirty="0"/>
              <a:t>401 and 403 have generally agreed interpretations. (We will cover).</a:t>
            </a:r>
          </a:p>
          <a:p>
            <a:pPr lvl="1">
              <a:spcBef>
                <a:spcPts val="0"/>
              </a:spcBef>
              <a:spcAft>
                <a:spcPts val="200"/>
              </a:spcAft>
            </a:pPr>
            <a:r>
              <a:rPr lang="en-US" sz="1200" dirty="0"/>
              <a:t>POST should return 201 with a link header to created resource.</a:t>
            </a:r>
          </a:p>
          <a:p>
            <a:pPr lvl="1">
              <a:spcBef>
                <a:spcPts val="0"/>
              </a:spcBef>
              <a:spcAft>
                <a:spcPts val="200"/>
              </a:spcAft>
            </a:pPr>
            <a:r>
              <a:rPr lang="en-US" sz="1200" dirty="0"/>
              <a:t>304 and 412 apply to eTag processing, which we will cover.</a:t>
            </a:r>
          </a:p>
          <a:p>
            <a:pPr>
              <a:spcBef>
                <a:spcPts val="0"/>
              </a:spcBef>
              <a:spcAft>
                <a:spcPts val="200"/>
              </a:spcAft>
            </a:pPr>
            <a:r>
              <a:rPr lang="en-US" sz="1400" dirty="0"/>
              <a:t>There are also some interesting status codes:</a:t>
            </a:r>
          </a:p>
          <a:p>
            <a:pPr lvl="1">
              <a:spcBef>
                <a:spcPts val="0"/>
              </a:spcBef>
              <a:spcAft>
                <a:spcPts val="200"/>
              </a:spcAft>
            </a:pPr>
            <a:r>
              <a:rPr lang="en-US" sz="1200" dirty="0"/>
              <a:t>418 – I’m a teapot.</a:t>
            </a:r>
          </a:p>
          <a:p>
            <a:pPr lvl="1">
              <a:spcBef>
                <a:spcPts val="0"/>
              </a:spcBef>
              <a:spcAft>
                <a:spcPts val="200"/>
              </a:spcAft>
            </a:pPr>
            <a:r>
              <a:rPr lang="en-US" sz="1200" dirty="0"/>
              <a:t>420 – Enhance Your Calm</a:t>
            </a:r>
          </a:p>
          <a:p>
            <a:pPr>
              <a:spcBef>
                <a:spcPts val="0"/>
              </a:spcBef>
              <a:spcAft>
                <a:spcPts val="200"/>
              </a:spcAft>
            </a:pPr>
            <a:endParaRPr lang="en-US" sz="1400" dirty="0"/>
          </a:p>
          <a:p>
            <a:pPr>
              <a:spcBef>
                <a:spcPts val="0"/>
              </a:spcBef>
              <a:spcAft>
                <a:spcPts val="200"/>
              </a:spcAft>
            </a:pPr>
            <a:endParaRPr lang="en-US" sz="1400" dirty="0"/>
          </a:p>
        </p:txBody>
      </p:sp>
      <p:sp>
        <p:nvSpPr>
          <p:cNvPr id="5" name="Title 4">
            <a:extLst>
              <a:ext uri="{FF2B5EF4-FFF2-40B4-BE49-F238E27FC236}">
                <a16:creationId xmlns:a16="http://schemas.microsoft.com/office/drawing/2014/main" id="{95AC6204-32BA-0EEA-DD30-C272B7F00D07}"/>
              </a:ext>
            </a:extLst>
          </p:cNvPr>
          <p:cNvSpPr>
            <a:spLocks noGrp="1"/>
          </p:cNvSpPr>
          <p:nvPr>
            <p:ph type="title"/>
          </p:nvPr>
        </p:nvSpPr>
        <p:spPr/>
        <p:txBody>
          <a:bodyPr/>
          <a:lstStyle/>
          <a:p>
            <a:r>
              <a:rPr lang="en-US" dirty="0"/>
              <a:t>A Note HTTP Status Codes</a:t>
            </a:r>
          </a:p>
        </p:txBody>
      </p:sp>
    </p:spTree>
    <p:extLst>
      <p:ext uri="{BB962C8B-B14F-4D97-AF65-F5344CB8AC3E}">
        <p14:creationId xmlns:p14="http://schemas.microsoft.com/office/powerpoint/2010/main" val="101570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BA9553-855D-13FA-95AA-BD2594FF7315}"/>
              </a:ext>
            </a:extLst>
          </p:cNvPr>
          <p:cNvSpPr>
            <a:spLocks noGrp="1"/>
          </p:cNvSpPr>
          <p:nvPr>
            <p:ph idx="1"/>
          </p:nvPr>
        </p:nvSpPr>
        <p:spPr>
          <a:xfrm>
            <a:off x="152400" y="590550"/>
            <a:ext cx="4419600" cy="4038600"/>
          </a:xfrm>
        </p:spPr>
        <p:txBody>
          <a:bodyPr/>
          <a:lstStyle/>
          <a:p>
            <a:pPr marL="0" indent="0">
              <a:buNone/>
            </a:pPr>
            <a:r>
              <a:rPr lang="en-US" sz="1400" dirty="0"/>
              <a:t>HATEOAS (Hypermedia as the Engine of Application State) is a constraint of the REST application architecture. HATEOAS keeps the REST style architecture unique from most other network application architectures.</a:t>
            </a:r>
          </a:p>
          <a:p>
            <a:pPr marL="0" indent="0">
              <a:buNone/>
            </a:pPr>
            <a:endParaRPr lang="en-US" sz="1400" dirty="0"/>
          </a:p>
          <a:p>
            <a:pPr marL="0" indent="0">
              <a:buNone/>
            </a:pPr>
            <a:r>
              <a:rPr lang="en-US" sz="1400" dirty="0"/>
              <a:t>The term “hypermedia” refers to any content that contains links to other forms of media such as images, movies, and text.</a:t>
            </a:r>
          </a:p>
          <a:p>
            <a:pPr marL="0" indent="0">
              <a:buNone/>
            </a:pPr>
            <a:endParaRPr lang="en-US" sz="1400" dirty="0"/>
          </a:p>
          <a:p>
            <a:pPr marL="0" indent="0">
              <a:buNone/>
            </a:pPr>
            <a:r>
              <a:rPr lang="en-US" sz="1400" dirty="0"/>
              <a:t>REST architectural style lets us use the hypermedia links in the API response contents. It allows the client to dynamically navigate to the appropriate resources by traversing the hypermedia links.</a:t>
            </a:r>
          </a:p>
          <a:p>
            <a:pPr marL="0" indent="0">
              <a:buNone/>
            </a:pPr>
            <a:endParaRPr lang="en-US" sz="1400" dirty="0"/>
          </a:p>
          <a:p>
            <a:pPr marL="0" indent="0">
              <a:buNone/>
            </a:pPr>
            <a:r>
              <a:rPr lang="en-US" sz="1400" dirty="0"/>
              <a:t>Navigating hypermedia links is conceptually the same as browsing through web pages by clicking the relevant hyperlinks to achieve a final goal.</a:t>
            </a:r>
          </a:p>
        </p:txBody>
      </p:sp>
      <p:sp>
        <p:nvSpPr>
          <p:cNvPr id="3" name="Title 2">
            <a:extLst>
              <a:ext uri="{FF2B5EF4-FFF2-40B4-BE49-F238E27FC236}">
                <a16:creationId xmlns:a16="http://schemas.microsoft.com/office/drawing/2014/main" id="{61ABCFB9-47D4-C663-2D1C-CCBD46B07A7E}"/>
              </a:ext>
            </a:extLst>
          </p:cNvPr>
          <p:cNvSpPr>
            <a:spLocks noGrp="1"/>
          </p:cNvSpPr>
          <p:nvPr>
            <p:ph type="title"/>
          </p:nvPr>
        </p:nvSpPr>
        <p:spPr/>
        <p:txBody>
          <a:bodyPr/>
          <a:lstStyle/>
          <a:p>
            <a:r>
              <a:rPr lang="en-US" dirty="0"/>
              <a:t>HATEOAS</a:t>
            </a:r>
          </a:p>
        </p:txBody>
      </p:sp>
      <p:pic>
        <p:nvPicPr>
          <p:cNvPr id="2050" name="Picture 2">
            <a:extLst>
              <a:ext uri="{FF2B5EF4-FFF2-40B4-BE49-F238E27FC236}">
                <a16:creationId xmlns:a16="http://schemas.microsoft.com/office/drawing/2014/main" id="{004BFDCD-C2D4-924D-6CFA-5048188CE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874" y="590550"/>
            <a:ext cx="4588212"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7B014B-B7EB-783E-9A87-1122ACCA20CF}"/>
              </a:ext>
            </a:extLst>
          </p:cNvPr>
          <p:cNvSpPr txBox="1"/>
          <p:nvPr/>
        </p:nvSpPr>
        <p:spPr>
          <a:xfrm>
            <a:off x="4800600" y="432703"/>
            <a:ext cx="4616604" cy="246221"/>
          </a:xfrm>
          <a:prstGeom prst="rect">
            <a:avLst/>
          </a:prstGeom>
          <a:noFill/>
        </p:spPr>
        <p:txBody>
          <a:bodyPr wrap="square">
            <a:spAutoFit/>
          </a:bodyPr>
          <a:lstStyle/>
          <a:p>
            <a:r>
              <a:rPr lang="en-US" sz="1000" dirty="0"/>
              <a:t>https://</a:t>
            </a:r>
            <a:r>
              <a:rPr lang="en-US" sz="1000" dirty="0" err="1"/>
              <a:t>grapeup.com</a:t>
            </a:r>
            <a:r>
              <a:rPr lang="en-US" sz="1000" dirty="0"/>
              <a:t>/blog/how-to-build-hypermedia-</a:t>
            </a:r>
            <a:r>
              <a:rPr lang="en-US" sz="1000" dirty="0" err="1"/>
              <a:t>api</a:t>
            </a:r>
            <a:r>
              <a:rPr lang="en-US" sz="1000" dirty="0"/>
              <a:t>-with-spring-</a:t>
            </a:r>
            <a:r>
              <a:rPr lang="en-US" sz="1000" dirty="0" err="1"/>
              <a:t>hateoas</a:t>
            </a:r>
            <a:r>
              <a:rPr lang="en-US" sz="1000" dirty="0"/>
              <a:t>/</a:t>
            </a:r>
          </a:p>
        </p:txBody>
      </p:sp>
      <p:sp>
        <p:nvSpPr>
          <p:cNvPr id="7" name="TextBox 6">
            <a:extLst>
              <a:ext uri="{FF2B5EF4-FFF2-40B4-BE49-F238E27FC236}">
                <a16:creationId xmlns:a16="http://schemas.microsoft.com/office/drawing/2014/main" id="{C908868F-C220-2C42-3F48-E21E3F5D966A}"/>
              </a:ext>
            </a:extLst>
          </p:cNvPr>
          <p:cNvSpPr txBox="1"/>
          <p:nvPr/>
        </p:nvSpPr>
        <p:spPr>
          <a:xfrm>
            <a:off x="2743200" y="4382464"/>
            <a:ext cx="2171562" cy="246221"/>
          </a:xfrm>
          <a:prstGeom prst="rect">
            <a:avLst/>
          </a:prstGeom>
          <a:noFill/>
        </p:spPr>
        <p:txBody>
          <a:bodyPr wrap="square">
            <a:spAutoFit/>
          </a:bodyPr>
          <a:lstStyle/>
          <a:p>
            <a:r>
              <a:rPr lang="en-US" sz="1000" dirty="0"/>
              <a:t>https://</a:t>
            </a:r>
            <a:r>
              <a:rPr lang="en-US" sz="1000" dirty="0" err="1"/>
              <a:t>restfulapi.net</a:t>
            </a:r>
            <a:r>
              <a:rPr lang="en-US" sz="1000" dirty="0"/>
              <a:t>/</a:t>
            </a:r>
            <a:r>
              <a:rPr lang="en-US" sz="1000" dirty="0" err="1"/>
              <a:t>hateoas</a:t>
            </a:r>
            <a:r>
              <a:rPr lang="en-US" sz="1000" dirty="0"/>
              <a:t>/</a:t>
            </a:r>
          </a:p>
        </p:txBody>
      </p:sp>
      <p:sp>
        <p:nvSpPr>
          <p:cNvPr id="8" name="Content Placeholder 1">
            <a:extLst>
              <a:ext uri="{FF2B5EF4-FFF2-40B4-BE49-F238E27FC236}">
                <a16:creationId xmlns:a16="http://schemas.microsoft.com/office/drawing/2014/main" id="{022642C6-92A6-5D86-CA86-656E590163C1}"/>
              </a:ext>
            </a:extLst>
          </p:cNvPr>
          <p:cNvSpPr txBox="1">
            <a:spLocks/>
          </p:cNvSpPr>
          <p:nvPr/>
        </p:nvSpPr>
        <p:spPr>
          <a:xfrm>
            <a:off x="4953000" y="3369765"/>
            <a:ext cx="3917657" cy="1258920"/>
          </a:xfrm>
          <a:prstGeom prst="rect">
            <a:avLst/>
          </a:prstGeom>
        </p:spPr>
        <p:txBody>
          <a:bodyPr/>
          <a:lstStyle>
            <a:lvl1pPr marL="342900" indent="-34290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2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2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In a nutshell: </a:t>
            </a:r>
          </a:p>
          <a:p>
            <a:r>
              <a:rPr lang="en-US" sz="1400" dirty="0"/>
              <a:t>REST application is basically a graph databases.</a:t>
            </a:r>
          </a:p>
          <a:p>
            <a:r>
              <a:rPr lang="en-US" sz="1400" dirty="0"/>
              <a:t>And this explains the emergence of </a:t>
            </a:r>
            <a:r>
              <a:rPr lang="en-US" sz="1400" dirty="0" err="1"/>
              <a:t>GraphQL</a:t>
            </a:r>
            <a:r>
              <a:rPr lang="en-US" sz="1400" dirty="0"/>
              <a:t>.</a:t>
            </a:r>
          </a:p>
        </p:txBody>
      </p:sp>
    </p:spTree>
    <p:extLst>
      <p:ext uri="{BB962C8B-B14F-4D97-AF65-F5344CB8AC3E}">
        <p14:creationId xmlns:p14="http://schemas.microsoft.com/office/powerpoint/2010/main" val="1337045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82A12-F086-2E85-3342-CAFBE883DA79}"/>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FD47584-B5CE-9542-68F2-89FCF92117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E422AE8-4484-5CDC-C88C-5F450FA7CB7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E9E3F7C-CD83-6E66-E35D-C940B40F6A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DB3BDDB-DC0E-B3B1-2673-AC96E1BD3B17}"/>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CaaS</a:t>
            </a:r>
          </a:p>
        </p:txBody>
      </p:sp>
      <p:sp>
        <p:nvSpPr>
          <p:cNvPr id="8" name="TextBox 9">
            <a:extLst>
              <a:ext uri="{FF2B5EF4-FFF2-40B4-BE49-F238E27FC236}">
                <a16:creationId xmlns:a16="http://schemas.microsoft.com/office/drawing/2014/main" id="{AF00F022-AEA7-433D-24E5-CF11E5CEBA9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Tree>
    <p:extLst>
      <p:ext uri="{BB962C8B-B14F-4D97-AF65-F5344CB8AC3E}">
        <p14:creationId xmlns:p14="http://schemas.microsoft.com/office/powerpoint/2010/main" val="3462436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8E562-0615-A44F-940F-0A001B963431}"/>
              </a:ext>
            </a:extLst>
          </p:cNvPr>
          <p:cNvSpPr>
            <a:spLocks noGrp="1"/>
          </p:cNvSpPr>
          <p:nvPr>
            <p:ph idx="1"/>
          </p:nvPr>
        </p:nvSpPr>
        <p:spPr/>
        <p:txBody>
          <a:bodyPr/>
          <a:lstStyle/>
          <a:p>
            <a:r>
              <a:rPr lang="en-US" sz="1800" dirty="0"/>
              <a:t>I have one big computer and I want to run multiple applications.</a:t>
            </a:r>
          </a:p>
          <a:p>
            <a:r>
              <a:rPr lang="en-US" sz="1800" dirty="0"/>
              <a:t>This creates several challenges, e.g.</a:t>
            </a:r>
          </a:p>
          <a:p>
            <a:pPr lvl="1"/>
            <a:r>
              <a:rPr lang="en-US" sz="1600" dirty="0"/>
              <a:t>Resource sharing and allocation (CPU, memory, disk, ... ...)</a:t>
            </a:r>
          </a:p>
          <a:p>
            <a:pPr lvl="1"/>
            <a:r>
              <a:rPr lang="en-US" sz="1600" dirty="0"/>
              <a:t>Isolation: Application A should not be able to corrupt/mess with application B’s files, memory, ... ...</a:t>
            </a:r>
          </a:p>
          <a:p>
            <a:pPr lvl="1"/>
            <a:r>
              <a:rPr lang="en-US" sz="1600" dirty="0"/>
              <a:t>Configuration: Applications require libraries, versions of libraries, prerequisites, compiler/interpreter levels, ... ...</a:t>
            </a:r>
          </a:p>
          <a:p>
            <a:r>
              <a:rPr lang="en-US" sz="1800" dirty="0"/>
              <a:t>Basically, I want a way to someone package or fence all of this.</a:t>
            </a:r>
            <a:br>
              <a:rPr lang="en-US" sz="1800" dirty="0"/>
            </a:br>
            <a:r>
              <a:rPr lang="en-US" sz="1800" dirty="0"/>
              <a:t>We see some of the issues with Java </a:t>
            </a:r>
            <a:r>
              <a:rPr lang="en-US" sz="1800" dirty="0" err="1"/>
              <a:t>Classpath</a:t>
            </a:r>
            <a:r>
              <a:rPr lang="en-US" sz="1800" dirty="0"/>
              <a:t>, Python environments, ...</a:t>
            </a:r>
          </a:p>
          <a:p>
            <a:r>
              <a:rPr lang="en-US" sz="1800" dirty="0"/>
              <a:t>There are a few ways to do this:</a:t>
            </a:r>
          </a:p>
          <a:p>
            <a:pPr lvl="1"/>
            <a:r>
              <a:rPr lang="en-US" sz="1600" dirty="0"/>
              <a:t>OS process and paths.</a:t>
            </a:r>
          </a:p>
          <a:p>
            <a:pPr lvl="1"/>
            <a:r>
              <a:rPr lang="en-US" sz="1600" dirty="0"/>
              <a:t>VMs</a:t>
            </a:r>
          </a:p>
          <a:p>
            <a:pPr lvl="1"/>
            <a:r>
              <a:rPr lang="en-US" sz="1600" dirty="0"/>
              <a:t>Containers</a:t>
            </a:r>
          </a:p>
        </p:txBody>
      </p:sp>
      <p:sp>
        <p:nvSpPr>
          <p:cNvPr id="3" name="Title 2">
            <a:extLst>
              <a:ext uri="{FF2B5EF4-FFF2-40B4-BE49-F238E27FC236}">
                <a16:creationId xmlns:a16="http://schemas.microsoft.com/office/drawing/2014/main" id="{C660AF52-3E14-5A49-87E3-8262DAB19A90}"/>
              </a:ext>
            </a:extLst>
          </p:cNvPr>
          <p:cNvSpPr>
            <a:spLocks noGrp="1"/>
          </p:cNvSpPr>
          <p:nvPr>
            <p:ph type="title"/>
          </p:nvPr>
        </p:nvSpPr>
        <p:spPr/>
        <p:txBody>
          <a:bodyPr/>
          <a:lstStyle/>
          <a:p>
            <a:r>
              <a:rPr lang="en-US" dirty="0"/>
              <a:t>Fundamental, Recurring Problem</a:t>
            </a:r>
          </a:p>
        </p:txBody>
      </p:sp>
    </p:spTree>
    <p:extLst>
      <p:ext uri="{BB962C8B-B14F-4D97-AF65-F5344CB8AC3E}">
        <p14:creationId xmlns:p14="http://schemas.microsoft.com/office/powerpoint/2010/main" val="778915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FA2EFC-44A9-164B-99AA-E554910F9165}"/>
              </a:ext>
            </a:extLst>
          </p:cNvPr>
          <p:cNvSpPr>
            <a:spLocks noGrp="1"/>
          </p:cNvSpPr>
          <p:nvPr>
            <p:ph type="title"/>
          </p:nvPr>
        </p:nvSpPr>
        <p:spPr/>
        <p:txBody>
          <a:bodyPr/>
          <a:lstStyle/>
          <a:p>
            <a:r>
              <a:rPr lang="en-US" dirty="0"/>
              <a:t>Containers and VMs</a:t>
            </a:r>
          </a:p>
        </p:txBody>
      </p:sp>
      <p:pic>
        <p:nvPicPr>
          <p:cNvPr id="4" name="Picture 3">
            <a:extLst>
              <a:ext uri="{FF2B5EF4-FFF2-40B4-BE49-F238E27FC236}">
                <a16:creationId xmlns:a16="http://schemas.microsoft.com/office/drawing/2014/main" id="{7EF4B30F-A03B-E446-AD1D-55D0EB28651A}"/>
              </a:ext>
            </a:extLst>
          </p:cNvPr>
          <p:cNvPicPr>
            <a:picLocks noChangeAspect="1"/>
          </p:cNvPicPr>
          <p:nvPr/>
        </p:nvPicPr>
        <p:blipFill>
          <a:blip r:embed="rId2"/>
          <a:stretch>
            <a:fillRect/>
          </a:stretch>
        </p:blipFill>
        <p:spPr>
          <a:xfrm>
            <a:off x="1066800" y="666750"/>
            <a:ext cx="6217444" cy="3989803"/>
          </a:xfrm>
          <a:prstGeom prst="rect">
            <a:avLst/>
          </a:prstGeom>
        </p:spPr>
      </p:pic>
    </p:spTree>
    <p:extLst>
      <p:ext uri="{BB962C8B-B14F-4D97-AF65-F5344CB8AC3E}">
        <p14:creationId xmlns:p14="http://schemas.microsoft.com/office/powerpoint/2010/main" val="246292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EB3937-4BD3-104D-ADA0-7C7372E5E527}"/>
              </a:ext>
            </a:extLst>
          </p:cNvPr>
          <p:cNvSpPr>
            <a:spLocks noGrp="1"/>
          </p:cNvSpPr>
          <p:nvPr>
            <p:ph idx="1"/>
          </p:nvPr>
        </p:nvSpPr>
        <p:spPr/>
        <p:txBody>
          <a:bodyPr/>
          <a:lstStyle/>
          <a:p>
            <a:r>
              <a:rPr lang="en-US" dirty="0"/>
              <a:t>“</a:t>
            </a:r>
            <a:r>
              <a:rPr lang="en-US" dirty="0" err="1"/>
              <a:t>cgroups</a:t>
            </a:r>
            <a:r>
              <a:rPr lang="en-US" dirty="0"/>
              <a:t> (abbreviated from control groups) is a Linux kernel feature that limits, accounts for, and isolates the resource usage (CPU, memory, disk I/O, network, etc.) of a collection of processes.”</a:t>
            </a:r>
            <a:br>
              <a:rPr lang="en-US" dirty="0"/>
            </a:br>
            <a:endParaRPr lang="en-US" dirty="0"/>
          </a:p>
          <a:p>
            <a:r>
              <a:rPr lang="en-US" dirty="0"/>
              <a:t>“Namespaces are a feature of the Linux kernel that partitions kernel resources such that one set of processes sees one set of resources while another set of processes sees a different set of resources. </a:t>
            </a:r>
            <a:br>
              <a:rPr lang="en-US" dirty="0"/>
            </a:br>
            <a:r>
              <a:rPr lang="en-US" dirty="0"/>
              <a:t>... ...</a:t>
            </a:r>
            <a:br>
              <a:rPr lang="en-US" dirty="0"/>
            </a:br>
            <a:r>
              <a:rPr lang="en-US" dirty="0"/>
              <a:t>those namespaces refer to distinct resources. Resources may exist in multiple spaces. Examples of such resources are process IDs, hostnames, user IDs, file names, and some names associated with network access, ...”</a:t>
            </a:r>
          </a:p>
        </p:txBody>
      </p:sp>
      <p:sp>
        <p:nvSpPr>
          <p:cNvPr id="3" name="Title 2">
            <a:extLst>
              <a:ext uri="{FF2B5EF4-FFF2-40B4-BE49-F238E27FC236}">
                <a16:creationId xmlns:a16="http://schemas.microsoft.com/office/drawing/2014/main" id="{074177DE-5A7C-DC46-902D-B367A1CCF713}"/>
              </a:ext>
            </a:extLst>
          </p:cNvPr>
          <p:cNvSpPr>
            <a:spLocks noGrp="1"/>
          </p:cNvSpPr>
          <p:nvPr>
            <p:ph type="title"/>
          </p:nvPr>
        </p:nvSpPr>
        <p:spPr/>
        <p:txBody>
          <a:bodyPr/>
          <a:lstStyle/>
          <a:p>
            <a:r>
              <a:rPr lang="en-US" dirty="0"/>
              <a:t>Concept (from Wikipedia)</a:t>
            </a:r>
          </a:p>
        </p:txBody>
      </p:sp>
    </p:spTree>
    <p:extLst>
      <p:ext uri="{BB962C8B-B14F-4D97-AF65-F5344CB8AC3E}">
        <p14:creationId xmlns:p14="http://schemas.microsoft.com/office/powerpoint/2010/main" val="544803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86BD02-4766-F74B-ACB1-139B0BB13706}"/>
              </a:ext>
            </a:extLst>
          </p:cNvPr>
          <p:cNvSpPr>
            <a:spLocks noGrp="1"/>
          </p:cNvSpPr>
          <p:nvPr>
            <p:ph type="title"/>
          </p:nvPr>
        </p:nvSpPr>
        <p:spPr/>
        <p:txBody>
          <a:bodyPr/>
          <a:lstStyle/>
          <a:p>
            <a:r>
              <a:rPr lang="en-US" dirty="0"/>
              <a:t>Containers vs VMs</a:t>
            </a:r>
          </a:p>
        </p:txBody>
      </p:sp>
      <p:sp>
        <p:nvSpPr>
          <p:cNvPr id="8" name="AutoShape 4">
            <a:extLst>
              <a:ext uri="{FF2B5EF4-FFF2-40B4-BE49-F238E27FC236}">
                <a16:creationId xmlns:a16="http://schemas.microsoft.com/office/drawing/2014/main" id="{10A7E4CD-8D45-1A4F-B078-45CCFF63DE5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771AE1D3-D985-D247-87B8-B139ADB937E1}"/>
              </a:ext>
            </a:extLst>
          </p:cNvPr>
          <p:cNvPicPr>
            <a:picLocks noChangeAspect="1"/>
          </p:cNvPicPr>
          <p:nvPr/>
        </p:nvPicPr>
        <p:blipFill>
          <a:blip r:embed="rId2"/>
          <a:stretch>
            <a:fillRect/>
          </a:stretch>
        </p:blipFill>
        <p:spPr>
          <a:xfrm>
            <a:off x="304800" y="590550"/>
            <a:ext cx="7772400" cy="4053055"/>
          </a:xfrm>
          <a:prstGeom prst="rect">
            <a:avLst/>
          </a:prstGeom>
        </p:spPr>
      </p:pic>
      <p:sp>
        <p:nvSpPr>
          <p:cNvPr id="2" name="Rectangle 1">
            <a:extLst>
              <a:ext uri="{FF2B5EF4-FFF2-40B4-BE49-F238E27FC236}">
                <a16:creationId xmlns:a16="http://schemas.microsoft.com/office/drawing/2014/main" id="{5515F817-30D4-8302-964B-1C9BE1680901}"/>
              </a:ext>
            </a:extLst>
          </p:cNvPr>
          <p:cNvSpPr/>
          <p:nvPr/>
        </p:nvSpPr>
        <p:spPr>
          <a:xfrm>
            <a:off x="1676400" y="2343150"/>
            <a:ext cx="2057400" cy="5334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28D60EA-A244-1201-94E8-4FB2B1E8251E}"/>
              </a:ext>
            </a:extLst>
          </p:cNvPr>
          <p:cNvSpPr/>
          <p:nvPr/>
        </p:nvSpPr>
        <p:spPr>
          <a:xfrm>
            <a:off x="5867400" y="2350376"/>
            <a:ext cx="2133600" cy="983373"/>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22E0A6-1CCA-B00F-AED8-6F8C06B65ACB}"/>
              </a:ext>
            </a:extLst>
          </p:cNvPr>
          <p:cNvSpPr/>
          <p:nvPr/>
        </p:nvSpPr>
        <p:spPr>
          <a:xfrm>
            <a:off x="5867400" y="3333749"/>
            <a:ext cx="2133600" cy="121920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207FD49-9B85-FF76-72FD-AB961B47753E}"/>
              </a:ext>
            </a:extLst>
          </p:cNvPr>
          <p:cNvSpPr/>
          <p:nvPr/>
        </p:nvSpPr>
        <p:spPr>
          <a:xfrm>
            <a:off x="3810000" y="2351423"/>
            <a:ext cx="2057400" cy="52512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AE9C5C-5621-1B00-DA5A-0DFD48480601}"/>
              </a:ext>
            </a:extLst>
          </p:cNvPr>
          <p:cNvSpPr/>
          <p:nvPr/>
        </p:nvSpPr>
        <p:spPr>
          <a:xfrm>
            <a:off x="3755136" y="3345179"/>
            <a:ext cx="2057400" cy="1219201"/>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117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A02B3-2C96-7641-A9A9-3BD63F9894EE}"/>
              </a:ext>
            </a:extLst>
          </p:cNvPr>
          <p:cNvSpPr>
            <a:spLocks noGrp="1"/>
          </p:cNvSpPr>
          <p:nvPr>
            <p:ph type="title"/>
          </p:nvPr>
        </p:nvSpPr>
        <p:spPr/>
        <p:txBody>
          <a:bodyPr/>
          <a:lstStyle/>
          <a:p>
            <a:r>
              <a:rPr lang="en-US" dirty="0"/>
              <a:t>Some Container/Docker Implementation Concepts</a:t>
            </a:r>
          </a:p>
        </p:txBody>
      </p:sp>
      <p:pic>
        <p:nvPicPr>
          <p:cNvPr id="4" name="Picture 3">
            <a:extLst>
              <a:ext uri="{FF2B5EF4-FFF2-40B4-BE49-F238E27FC236}">
                <a16:creationId xmlns:a16="http://schemas.microsoft.com/office/drawing/2014/main" id="{D264F72E-2701-2E46-85A7-153DE0960E95}"/>
              </a:ext>
            </a:extLst>
          </p:cNvPr>
          <p:cNvPicPr>
            <a:picLocks noChangeAspect="1"/>
          </p:cNvPicPr>
          <p:nvPr/>
        </p:nvPicPr>
        <p:blipFill>
          <a:blip r:embed="rId2"/>
          <a:stretch>
            <a:fillRect/>
          </a:stretch>
        </p:blipFill>
        <p:spPr>
          <a:xfrm>
            <a:off x="228600" y="1733550"/>
            <a:ext cx="3311828" cy="2362200"/>
          </a:xfrm>
          <a:prstGeom prst="rect">
            <a:avLst/>
          </a:prstGeom>
          <a:ln>
            <a:solidFill>
              <a:schemeClr val="tx1"/>
            </a:solidFill>
          </a:ln>
        </p:spPr>
      </p:pic>
      <p:pic>
        <p:nvPicPr>
          <p:cNvPr id="5" name="Picture 4">
            <a:extLst>
              <a:ext uri="{FF2B5EF4-FFF2-40B4-BE49-F238E27FC236}">
                <a16:creationId xmlns:a16="http://schemas.microsoft.com/office/drawing/2014/main" id="{7168E5D4-1304-6F44-BE5B-2845CC8F029B}"/>
              </a:ext>
            </a:extLst>
          </p:cNvPr>
          <p:cNvPicPr>
            <a:picLocks noChangeAspect="1"/>
          </p:cNvPicPr>
          <p:nvPr/>
        </p:nvPicPr>
        <p:blipFill>
          <a:blip r:embed="rId3"/>
          <a:stretch>
            <a:fillRect/>
          </a:stretch>
        </p:blipFill>
        <p:spPr>
          <a:xfrm>
            <a:off x="5029200" y="1600041"/>
            <a:ext cx="3124200" cy="2457374"/>
          </a:xfrm>
          <a:prstGeom prst="rect">
            <a:avLst/>
          </a:prstGeom>
          <a:ln>
            <a:solidFill>
              <a:schemeClr val="tx1"/>
            </a:solidFill>
          </a:ln>
        </p:spPr>
      </p:pic>
      <p:pic>
        <p:nvPicPr>
          <p:cNvPr id="2" name="Picture 1">
            <a:extLst>
              <a:ext uri="{FF2B5EF4-FFF2-40B4-BE49-F238E27FC236}">
                <a16:creationId xmlns:a16="http://schemas.microsoft.com/office/drawing/2014/main" id="{3E7A3653-5ACE-8A45-89C0-F1E00773847B}"/>
              </a:ext>
            </a:extLst>
          </p:cNvPr>
          <p:cNvPicPr>
            <a:picLocks noChangeAspect="1"/>
          </p:cNvPicPr>
          <p:nvPr/>
        </p:nvPicPr>
        <p:blipFill>
          <a:blip r:embed="rId4"/>
          <a:stretch>
            <a:fillRect/>
          </a:stretch>
        </p:blipFill>
        <p:spPr>
          <a:xfrm>
            <a:off x="0" y="447614"/>
            <a:ext cx="3978877" cy="1127703"/>
          </a:xfrm>
          <a:prstGeom prst="rect">
            <a:avLst/>
          </a:prstGeom>
        </p:spPr>
      </p:pic>
      <p:pic>
        <p:nvPicPr>
          <p:cNvPr id="9" name="Picture 8">
            <a:extLst>
              <a:ext uri="{FF2B5EF4-FFF2-40B4-BE49-F238E27FC236}">
                <a16:creationId xmlns:a16="http://schemas.microsoft.com/office/drawing/2014/main" id="{176B4BC4-8710-8946-9A6D-0B4C9FEFB070}"/>
              </a:ext>
            </a:extLst>
          </p:cNvPr>
          <p:cNvPicPr>
            <a:picLocks noChangeAspect="1"/>
          </p:cNvPicPr>
          <p:nvPr/>
        </p:nvPicPr>
        <p:blipFill>
          <a:blip r:embed="rId5"/>
          <a:stretch>
            <a:fillRect/>
          </a:stretch>
        </p:blipFill>
        <p:spPr>
          <a:xfrm>
            <a:off x="4834646" y="539319"/>
            <a:ext cx="4038600" cy="1016862"/>
          </a:xfrm>
          <a:prstGeom prst="rect">
            <a:avLst/>
          </a:prstGeom>
        </p:spPr>
      </p:pic>
      <p:sp>
        <p:nvSpPr>
          <p:cNvPr id="10" name="TextBox 9">
            <a:extLst>
              <a:ext uri="{FF2B5EF4-FFF2-40B4-BE49-F238E27FC236}">
                <a16:creationId xmlns:a16="http://schemas.microsoft.com/office/drawing/2014/main" id="{AC18576B-8C2A-1D47-8053-3F426742403D}"/>
              </a:ext>
            </a:extLst>
          </p:cNvPr>
          <p:cNvSpPr txBox="1"/>
          <p:nvPr/>
        </p:nvSpPr>
        <p:spPr>
          <a:xfrm>
            <a:off x="1621" y="4171950"/>
            <a:ext cx="3856056" cy="338554"/>
          </a:xfrm>
          <a:prstGeom prst="rect">
            <a:avLst/>
          </a:prstGeom>
          <a:noFill/>
        </p:spPr>
        <p:txBody>
          <a:bodyPr wrap="none" rtlCol="0">
            <a:spAutoFit/>
          </a:bodyPr>
          <a:lstStyle/>
          <a:p>
            <a:r>
              <a:rPr lang="en-US" sz="1600" dirty="0"/>
              <a:t>Isolates libraries, paths, packages, PIDs, ... ...</a:t>
            </a:r>
          </a:p>
        </p:txBody>
      </p:sp>
      <p:sp>
        <p:nvSpPr>
          <p:cNvPr id="11" name="TextBox 10">
            <a:extLst>
              <a:ext uri="{FF2B5EF4-FFF2-40B4-BE49-F238E27FC236}">
                <a16:creationId xmlns:a16="http://schemas.microsoft.com/office/drawing/2014/main" id="{84D49089-4D5B-4D4B-B98A-2B2C151C549F}"/>
              </a:ext>
            </a:extLst>
          </p:cNvPr>
          <p:cNvSpPr txBox="1"/>
          <p:nvPr/>
        </p:nvSpPr>
        <p:spPr>
          <a:xfrm>
            <a:off x="4965191" y="4171950"/>
            <a:ext cx="3777509" cy="338554"/>
          </a:xfrm>
          <a:prstGeom prst="rect">
            <a:avLst/>
          </a:prstGeom>
          <a:noFill/>
        </p:spPr>
        <p:txBody>
          <a:bodyPr wrap="none" rtlCol="0">
            <a:spAutoFit/>
          </a:bodyPr>
          <a:lstStyle/>
          <a:p>
            <a:r>
              <a:rPr lang="en-US" sz="1600" dirty="0"/>
              <a:t>Partitions and caps resource consumption.</a:t>
            </a:r>
          </a:p>
        </p:txBody>
      </p:sp>
    </p:spTree>
    <p:extLst>
      <p:ext uri="{BB962C8B-B14F-4D97-AF65-F5344CB8AC3E}">
        <p14:creationId xmlns:p14="http://schemas.microsoft.com/office/powerpoint/2010/main" val="1776964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AFEBE7-E066-584A-9618-CCC736CE494F}"/>
              </a:ext>
            </a:extLst>
          </p:cNvPr>
          <p:cNvSpPr>
            <a:spLocks noGrp="1"/>
          </p:cNvSpPr>
          <p:nvPr>
            <p:ph type="title"/>
          </p:nvPr>
        </p:nvSpPr>
        <p:spPr/>
        <p:txBody>
          <a:bodyPr/>
          <a:lstStyle/>
          <a:p>
            <a:r>
              <a:rPr lang="en-US" altLang="en-US" dirty="0">
                <a:solidFill>
                  <a:prstClr val="white"/>
                </a:solidFill>
              </a:rPr>
              <a:t>Containers and Some Docker Overview</a:t>
            </a:r>
            <a:br>
              <a:rPr lang="en-US" altLang="en-US" dirty="0">
                <a:solidFill>
                  <a:prstClr val="white"/>
                </a:solidFill>
              </a:rPr>
            </a:br>
            <a:endParaRPr lang="en-US" dirty="0"/>
          </a:p>
        </p:txBody>
      </p:sp>
      <p:pic>
        <p:nvPicPr>
          <p:cNvPr id="4" name="Picture 3">
            <a:extLst>
              <a:ext uri="{FF2B5EF4-FFF2-40B4-BE49-F238E27FC236}">
                <a16:creationId xmlns:a16="http://schemas.microsoft.com/office/drawing/2014/main" id="{F565D0C2-5A36-A843-B5EF-BF99DC865D88}"/>
              </a:ext>
            </a:extLst>
          </p:cNvPr>
          <p:cNvPicPr>
            <a:picLocks noChangeAspect="1"/>
          </p:cNvPicPr>
          <p:nvPr/>
        </p:nvPicPr>
        <p:blipFill>
          <a:blip r:embed="rId2"/>
          <a:stretch>
            <a:fillRect/>
          </a:stretch>
        </p:blipFill>
        <p:spPr>
          <a:xfrm>
            <a:off x="67089" y="466725"/>
            <a:ext cx="3405395" cy="2583403"/>
          </a:xfrm>
          <a:prstGeom prst="rect">
            <a:avLst/>
          </a:prstGeom>
        </p:spPr>
      </p:pic>
      <p:pic>
        <p:nvPicPr>
          <p:cNvPr id="5" name="Picture 4">
            <a:extLst>
              <a:ext uri="{FF2B5EF4-FFF2-40B4-BE49-F238E27FC236}">
                <a16:creationId xmlns:a16="http://schemas.microsoft.com/office/drawing/2014/main" id="{0409977B-997C-614F-B49F-B85686DC5AA6}"/>
              </a:ext>
            </a:extLst>
          </p:cNvPr>
          <p:cNvPicPr>
            <a:picLocks noChangeAspect="1"/>
          </p:cNvPicPr>
          <p:nvPr/>
        </p:nvPicPr>
        <p:blipFill>
          <a:blip r:embed="rId3"/>
          <a:stretch>
            <a:fillRect/>
          </a:stretch>
        </p:blipFill>
        <p:spPr>
          <a:xfrm>
            <a:off x="4360793" y="574676"/>
            <a:ext cx="4229307" cy="827892"/>
          </a:xfrm>
          <a:prstGeom prst="rect">
            <a:avLst/>
          </a:prstGeom>
        </p:spPr>
      </p:pic>
      <p:sp>
        <p:nvSpPr>
          <p:cNvPr id="6" name="Content Placeholder 14">
            <a:extLst>
              <a:ext uri="{FF2B5EF4-FFF2-40B4-BE49-F238E27FC236}">
                <a16:creationId xmlns:a16="http://schemas.microsoft.com/office/drawing/2014/main" id="{841D9E54-4840-8A43-B228-C36FC3BF2689}"/>
              </a:ext>
            </a:extLst>
          </p:cNvPr>
          <p:cNvSpPr>
            <a:spLocks noGrp="1"/>
          </p:cNvSpPr>
          <p:nvPr>
            <p:ph idx="1"/>
          </p:nvPr>
        </p:nvSpPr>
        <p:spPr>
          <a:xfrm>
            <a:off x="2109580" y="1520043"/>
            <a:ext cx="6405770" cy="3112679"/>
          </a:xfrm>
          <a:solidFill>
            <a:schemeClr val="bg1"/>
          </a:solidFill>
        </p:spPr>
        <p:txBody>
          <a:bodyPr>
            <a:normAutofit lnSpcReduction="10000"/>
          </a:bodyPr>
          <a:lstStyle/>
          <a:p>
            <a:r>
              <a:rPr lang="en-US" sz="1800" dirty="0"/>
              <a:t>We are familiar with the problem</a:t>
            </a:r>
          </a:p>
          <a:p>
            <a:pPr lvl="1"/>
            <a:r>
              <a:rPr lang="en-US" sz="1500" dirty="0"/>
              <a:t>We have a system with an OS and installed SW.</a:t>
            </a:r>
          </a:p>
          <a:p>
            <a:pPr lvl="1"/>
            <a:r>
              <a:rPr lang="en-US" sz="1500" dirty="0"/>
              <a:t>We need to install something new, and that requires installing prerequisites, changing versions, etc.</a:t>
            </a:r>
          </a:p>
          <a:p>
            <a:pPr lvl="1"/>
            <a:r>
              <a:rPr lang="en-US" sz="1500" dirty="0"/>
              <a:t>After many tries, we get the application installed only to find out we broke some other application.</a:t>
            </a:r>
          </a:p>
          <a:p>
            <a:r>
              <a:rPr lang="en-US" sz="1800" dirty="0"/>
              <a:t>Docker and containers allow you to:</a:t>
            </a:r>
          </a:p>
          <a:p>
            <a:pPr lvl="1"/>
            <a:r>
              <a:rPr lang="en-US" sz="1500" dirty="0"/>
              <a:t>Develop an application or SW system.</a:t>
            </a:r>
          </a:p>
          <a:p>
            <a:pPr lvl="1"/>
            <a:r>
              <a:rPr lang="en-US" sz="1500" dirty="0"/>
              <a:t>Package up the entire environment (paths, versions, libs, ...) into an image that works and is self-contained.</a:t>
            </a:r>
          </a:p>
          <a:p>
            <a:pPr lvl="1"/>
            <a:r>
              <a:rPr lang="en-US" sz="1500" dirty="0"/>
              <a:t>Someone installing/starting your application simply gets the image from a repository and starts the image to create a running container.</a:t>
            </a:r>
          </a:p>
        </p:txBody>
      </p:sp>
      <p:sp>
        <p:nvSpPr>
          <p:cNvPr id="7" name="Rectangle 6">
            <a:extLst>
              <a:ext uri="{FF2B5EF4-FFF2-40B4-BE49-F238E27FC236}">
                <a16:creationId xmlns:a16="http://schemas.microsoft.com/office/drawing/2014/main" id="{37AB3A91-9452-DE2E-485A-6BC6435AE0E9}"/>
              </a:ext>
            </a:extLst>
          </p:cNvPr>
          <p:cNvSpPr/>
          <p:nvPr/>
        </p:nvSpPr>
        <p:spPr>
          <a:xfrm>
            <a:off x="457200" y="657613"/>
            <a:ext cx="1371600" cy="92353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263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F4599E-CE24-57D7-8BA9-D0F9E6D68945}"/>
              </a:ext>
            </a:extLst>
          </p:cNvPr>
          <p:cNvSpPr>
            <a:spLocks noGrp="1"/>
          </p:cNvSpPr>
          <p:nvPr>
            <p:ph idx="1"/>
          </p:nvPr>
        </p:nvSpPr>
        <p:spPr/>
        <p:txBody>
          <a:bodyPr/>
          <a:lstStyle/>
          <a:p>
            <a:pPr>
              <a:spcBef>
                <a:spcPts val="0"/>
              </a:spcBef>
              <a:spcAft>
                <a:spcPts val="0"/>
              </a:spcAft>
            </a:pPr>
            <a:r>
              <a:rPr lang="en-US" sz="1400" dirty="0"/>
              <a:t>Course updates</a:t>
            </a:r>
          </a:p>
          <a:p>
            <a:pPr>
              <a:spcBef>
                <a:spcPts val="0"/>
              </a:spcBef>
              <a:spcAft>
                <a:spcPts val="0"/>
              </a:spcAft>
            </a:pPr>
            <a:r>
              <a:rPr lang="en-US" sz="1400" dirty="0"/>
              <a:t>A Diversion on Modeling</a:t>
            </a:r>
          </a:p>
          <a:p>
            <a:pPr>
              <a:spcBef>
                <a:spcPts val="0"/>
              </a:spcBef>
              <a:spcAft>
                <a:spcPts val="0"/>
              </a:spcAft>
            </a:pPr>
            <a:r>
              <a:rPr lang="en-US" sz="1400" dirty="0"/>
              <a:t>REST Continued:</a:t>
            </a:r>
          </a:p>
          <a:p>
            <a:pPr lvl="1">
              <a:spcBef>
                <a:spcPts val="0"/>
              </a:spcBef>
              <a:spcAft>
                <a:spcPts val="0"/>
              </a:spcAft>
            </a:pPr>
            <a:r>
              <a:rPr lang="en-US" sz="1200" dirty="0"/>
              <a:t>HATEOAS</a:t>
            </a:r>
          </a:p>
          <a:p>
            <a:pPr lvl="1">
              <a:spcBef>
                <a:spcPts val="0"/>
              </a:spcBef>
              <a:spcAft>
                <a:spcPts val="0"/>
              </a:spcAft>
            </a:pPr>
            <a:r>
              <a:rPr lang="en-US" sz="1200" dirty="0"/>
              <a:t>Query parameters</a:t>
            </a:r>
          </a:p>
          <a:p>
            <a:pPr lvl="1">
              <a:spcBef>
                <a:spcPts val="0"/>
              </a:spcBef>
              <a:spcAft>
                <a:spcPts val="0"/>
              </a:spcAft>
            </a:pPr>
            <a:r>
              <a:rPr lang="en-US" sz="1200" dirty="0"/>
              <a:t>Response codes</a:t>
            </a:r>
          </a:p>
          <a:p>
            <a:pPr>
              <a:spcBef>
                <a:spcPts val="0"/>
              </a:spcBef>
              <a:spcAft>
                <a:spcPts val="0"/>
              </a:spcAft>
            </a:pPr>
            <a:r>
              <a:rPr lang="en-US" sz="1400" dirty="0"/>
              <a:t>Container-as-a-Service:</a:t>
            </a:r>
          </a:p>
          <a:p>
            <a:pPr lvl="1">
              <a:spcBef>
                <a:spcPts val="0"/>
              </a:spcBef>
              <a:spcAft>
                <a:spcPts val="0"/>
              </a:spcAft>
            </a:pPr>
            <a:r>
              <a:rPr lang="en-US" sz="1200" dirty="0"/>
              <a:t>Concepts</a:t>
            </a:r>
          </a:p>
          <a:p>
            <a:pPr lvl="1">
              <a:spcBef>
                <a:spcPts val="0"/>
              </a:spcBef>
              <a:spcAft>
                <a:spcPts val="0"/>
              </a:spcAft>
            </a:pPr>
            <a:r>
              <a:rPr lang="en-US" sz="1200" dirty="0"/>
              <a:t>Local execution of multiple-containers (cloud execution comes later)</a:t>
            </a:r>
          </a:p>
          <a:p>
            <a:pPr lvl="1">
              <a:spcBef>
                <a:spcPts val="0"/>
              </a:spcBef>
              <a:spcAft>
                <a:spcPts val="0"/>
              </a:spcAft>
            </a:pPr>
            <a:r>
              <a:rPr lang="en-US" sz="1200" dirty="0"/>
              <a:t>First cloud deployment</a:t>
            </a:r>
          </a:p>
          <a:p>
            <a:pPr>
              <a:spcBef>
                <a:spcPts val="0"/>
              </a:spcBef>
              <a:spcAft>
                <a:spcPts val="0"/>
              </a:spcAft>
            </a:pPr>
            <a:r>
              <a:rPr lang="en-US" sz="1400" dirty="0"/>
              <a:t>Web Content and Browser Applications</a:t>
            </a:r>
          </a:p>
          <a:p>
            <a:pPr>
              <a:spcBef>
                <a:spcPts val="0"/>
              </a:spcBef>
              <a:spcAft>
                <a:spcPts val="0"/>
              </a:spcAft>
            </a:pPr>
            <a:r>
              <a:rPr lang="en-US" sz="1400" dirty="0"/>
              <a:t>Database-as-a-Service</a:t>
            </a:r>
          </a:p>
          <a:p>
            <a:pPr lvl="1">
              <a:spcBef>
                <a:spcPts val="0"/>
              </a:spcBef>
              <a:spcAft>
                <a:spcPts val="0"/>
              </a:spcAft>
            </a:pPr>
            <a:r>
              <a:rPr lang="en-US" sz="1200" dirty="0"/>
              <a:t>Concepts</a:t>
            </a:r>
          </a:p>
          <a:p>
            <a:pPr lvl="1">
              <a:spcBef>
                <a:spcPts val="0"/>
              </a:spcBef>
              <a:spcAft>
                <a:spcPts val="0"/>
              </a:spcAft>
            </a:pPr>
            <a:r>
              <a:rPr lang="en-US" sz="1200" dirty="0"/>
              <a:t>Example</a:t>
            </a:r>
          </a:p>
          <a:p>
            <a:pPr>
              <a:spcBef>
                <a:spcPts val="0"/>
              </a:spcBef>
              <a:spcAft>
                <a:spcPts val="0"/>
              </a:spcAft>
            </a:pPr>
            <a:r>
              <a:rPr lang="en-US" sz="1400" dirty="0"/>
              <a:t>What’s Next</a:t>
            </a:r>
          </a:p>
          <a:p>
            <a:pPr>
              <a:spcBef>
                <a:spcPts val="0"/>
              </a:spcBef>
              <a:spcAft>
                <a:spcPts val="0"/>
              </a:spcAft>
            </a:pPr>
            <a:r>
              <a:rPr lang="en-US" sz="1400" dirty="0"/>
              <a:t>Microservices Continued</a:t>
            </a:r>
          </a:p>
          <a:p>
            <a:pPr lvl="1">
              <a:spcBef>
                <a:spcPts val="0"/>
              </a:spcBef>
              <a:spcAft>
                <a:spcPts val="0"/>
              </a:spcAft>
            </a:pPr>
            <a:r>
              <a:rPr lang="en-US" sz="1200" dirty="0"/>
              <a:t>12 Factor App: Dependencies, Config</a:t>
            </a:r>
          </a:p>
          <a:p>
            <a:pPr lvl="1">
              <a:spcBef>
                <a:spcPts val="0"/>
              </a:spcBef>
              <a:spcAft>
                <a:spcPts val="0"/>
              </a:spcAft>
            </a:pPr>
            <a:r>
              <a:rPr lang="en-US" sz="1200" dirty="0"/>
              <a:t>SOLID: Dependency Inversion (Injection)</a:t>
            </a:r>
          </a:p>
          <a:p>
            <a:pPr lvl="1">
              <a:spcBef>
                <a:spcPts val="0"/>
              </a:spcBef>
              <a:spcAft>
                <a:spcPts val="0"/>
              </a:spcAft>
            </a:pPr>
            <a:r>
              <a:rPr lang="en-US" sz="1200" dirty="0"/>
              <a:t>Composition</a:t>
            </a:r>
          </a:p>
          <a:p>
            <a:pPr>
              <a:spcBef>
                <a:spcPts val="0"/>
              </a:spcBef>
              <a:spcAft>
                <a:spcPts val="0"/>
              </a:spcAft>
            </a:pPr>
            <a:r>
              <a:rPr lang="en-US" sz="1400" dirty="0"/>
              <a:t>Summary and Next Steps</a:t>
            </a:r>
          </a:p>
          <a:p>
            <a:pPr lvl="1">
              <a:spcBef>
                <a:spcPts val="0"/>
              </a:spcBef>
              <a:spcAft>
                <a:spcPts val="0"/>
              </a:spcAft>
            </a:pPr>
            <a:endParaRPr lang="en-US" sz="1200" dirty="0"/>
          </a:p>
        </p:txBody>
      </p:sp>
      <p:sp>
        <p:nvSpPr>
          <p:cNvPr id="3" name="Title 2">
            <a:extLst>
              <a:ext uri="{FF2B5EF4-FFF2-40B4-BE49-F238E27FC236}">
                <a16:creationId xmlns:a16="http://schemas.microsoft.com/office/drawing/2014/main" id="{CD201593-564E-99D4-699F-1D25A274EBC2}"/>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990141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Demo 1 – Simple Flask Application</a:t>
            </a:r>
          </a:p>
        </p:txBody>
      </p:sp>
      <p:sp>
        <p:nvSpPr>
          <p:cNvPr id="4" name="TextBox 11">
            <a:extLst>
              <a:ext uri="{FF2B5EF4-FFF2-40B4-BE49-F238E27FC236}">
                <a16:creationId xmlns:a16="http://schemas.microsoft.com/office/drawing/2014/main" id="{7FB8F7F7-3862-DD84-83AE-FADA77D4EFF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REST, Containers, BLOBs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spTree>
    <p:extLst>
      <p:ext uri="{BB962C8B-B14F-4D97-AF65-F5344CB8AC3E}">
        <p14:creationId xmlns:p14="http://schemas.microsoft.com/office/powerpoint/2010/main" val="2469113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F7D52-189F-E54F-BEBC-3B659C7E9EFA}"/>
              </a:ext>
            </a:extLst>
          </p:cNvPr>
          <p:cNvSpPr>
            <a:spLocks noGrp="1"/>
          </p:cNvSpPr>
          <p:nvPr>
            <p:ph idx="1"/>
          </p:nvPr>
        </p:nvSpPr>
        <p:spPr/>
        <p:txBody>
          <a:bodyPr/>
          <a:lstStyle/>
          <a:p>
            <a:r>
              <a:rPr lang="en-US" sz="1800" dirty="0"/>
              <a:t>We will follow two tutorials</a:t>
            </a:r>
          </a:p>
          <a:p>
            <a:pPr lvl="1"/>
            <a:r>
              <a:rPr lang="en-US" sz="1600" dirty="0">
                <a:hlinkClick r:id="rId2"/>
              </a:rPr>
              <a:t>https://docs.docker.com/language/python/</a:t>
            </a:r>
            <a:endParaRPr lang="en-US" sz="1600" dirty="0"/>
          </a:p>
          <a:p>
            <a:pPr lvl="1"/>
            <a:r>
              <a:rPr lang="en-US" sz="1600" dirty="0">
                <a:hlinkClick r:id="rId3"/>
              </a:rPr>
              <a:t>https://www.docker.com/blog/containerized-python-development-part-2/</a:t>
            </a:r>
            <a:endParaRPr lang="en-US" sz="1600" dirty="0"/>
          </a:p>
          <a:p>
            <a:pPr marL="457200" lvl="1" indent="0">
              <a:buNone/>
            </a:pPr>
            <a:r>
              <a:rPr lang="en-US" dirty="0"/>
              <a:t>But, the in the future, basic idea is the same as we have previously followed.</a:t>
            </a:r>
          </a:p>
          <a:p>
            <a:r>
              <a:rPr lang="en-US" sz="1800" dirty="0"/>
              <a:t>The steps:</a:t>
            </a:r>
          </a:p>
          <a:p>
            <a:pPr lvl="1"/>
            <a:r>
              <a:rPr lang="en-US" sz="1600" dirty="0"/>
              <a:t>Find an example of something cool.</a:t>
            </a:r>
          </a:p>
          <a:p>
            <a:pPr lvl="1"/>
            <a:r>
              <a:rPr lang="en-US" sz="1600" dirty="0"/>
              <a:t>Download it, set it up and run it.</a:t>
            </a:r>
          </a:p>
          <a:p>
            <a:pPr lvl="1"/>
            <a:r>
              <a:rPr lang="en-US" sz="1600" dirty="0"/>
              <a:t>Modify it and add my application code and logic.</a:t>
            </a:r>
          </a:p>
          <a:p>
            <a:pPr lvl="1"/>
            <a:r>
              <a:rPr lang="en-US" sz="1600" dirty="0"/>
              <a:t>Push it somewhere, in this case Docker Hub. (I had to use GitHub)</a:t>
            </a:r>
          </a:p>
          <a:p>
            <a:pPr lvl="1"/>
            <a:r>
              <a:rPr lang="en-US" sz="1600" dirty="0"/>
              <a:t>Deploy on the cloud.  AWS gives you two or three options:</a:t>
            </a:r>
          </a:p>
          <a:p>
            <a:pPr lvl="2"/>
            <a:r>
              <a:rPr lang="en-US" sz="1400" dirty="0"/>
              <a:t>Docker on EC2</a:t>
            </a:r>
          </a:p>
          <a:p>
            <a:pPr lvl="2"/>
            <a:r>
              <a:rPr lang="en-US" sz="1400" dirty="0"/>
              <a:t>Elastic Container Service</a:t>
            </a:r>
          </a:p>
          <a:p>
            <a:pPr marL="514350" lvl="1" indent="0">
              <a:buNone/>
            </a:pPr>
            <a:r>
              <a:rPr lang="en-US" sz="1600" dirty="0"/>
              <a:t>We will start with EC2.</a:t>
            </a:r>
          </a:p>
        </p:txBody>
      </p:sp>
      <p:sp>
        <p:nvSpPr>
          <p:cNvPr id="3" name="Title 2">
            <a:extLst>
              <a:ext uri="{FF2B5EF4-FFF2-40B4-BE49-F238E27FC236}">
                <a16:creationId xmlns:a16="http://schemas.microsoft.com/office/drawing/2014/main" id="{8972469B-E4D3-F045-985E-442B0E7D1847}"/>
              </a:ext>
            </a:extLst>
          </p:cNvPr>
          <p:cNvSpPr>
            <a:spLocks noGrp="1"/>
          </p:cNvSpPr>
          <p:nvPr>
            <p:ph type="title"/>
          </p:nvPr>
        </p:nvSpPr>
        <p:spPr/>
        <p:txBody>
          <a:bodyPr/>
          <a:lstStyle/>
          <a:p>
            <a:r>
              <a:rPr lang="en-US" dirty="0"/>
              <a:t>Simple Tutorial</a:t>
            </a:r>
          </a:p>
        </p:txBody>
      </p:sp>
    </p:spTree>
    <p:extLst>
      <p:ext uri="{BB962C8B-B14F-4D97-AF65-F5344CB8AC3E}">
        <p14:creationId xmlns:p14="http://schemas.microsoft.com/office/powerpoint/2010/main" val="4189993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F913A6-FA10-67A8-8EC6-413D066AEEF1}"/>
              </a:ext>
            </a:extLst>
          </p:cNvPr>
          <p:cNvSpPr>
            <a:spLocks noGrp="1"/>
          </p:cNvSpPr>
          <p:nvPr>
            <p:ph idx="1"/>
          </p:nvPr>
        </p:nvSpPr>
        <p:spPr/>
        <p:txBody>
          <a:bodyPr/>
          <a:lstStyle/>
          <a:p>
            <a:r>
              <a:rPr lang="en-US" dirty="0"/>
              <a:t>Walk through project:</a:t>
            </a:r>
          </a:p>
          <a:p>
            <a:pPr lvl="1"/>
            <a:r>
              <a:rPr lang="en-US" dirty="0"/>
              <a:t>/Users/</a:t>
            </a:r>
            <a:r>
              <a:rPr lang="en-US" dirty="0" err="1"/>
              <a:t>donaldferguson</a:t>
            </a:r>
            <a:r>
              <a:rPr lang="en-US" dirty="0"/>
              <a:t>/Dropbox/000-NewProjects/E6156F23/python-docker</a:t>
            </a:r>
          </a:p>
          <a:p>
            <a:pPr lvl="1"/>
            <a:r>
              <a:rPr lang="en-US" dirty="0">
                <a:hlinkClick r:id="rId2"/>
              </a:rPr>
              <a:t>https://github.com/donald-f-ferguson/python-docker.git</a:t>
            </a:r>
            <a:endParaRPr lang="en-US" dirty="0"/>
          </a:p>
          <a:p>
            <a:r>
              <a:rPr lang="en-US" dirty="0"/>
              <a:t>Install Docker on AWS</a:t>
            </a:r>
          </a:p>
          <a:p>
            <a:pPr lvl="1"/>
            <a:r>
              <a:rPr lang="en-US" dirty="0">
                <a:hlinkClick r:id="rId3"/>
              </a:rPr>
              <a:t>https://medium.com/@mehmetodabashi/how-to-install-docker-on-ec2-and-create-a-container-75ca88e342d2</a:t>
            </a:r>
            <a:endParaRPr lang="en-US" dirty="0"/>
          </a:p>
        </p:txBody>
      </p:sp>
      <p:sp>
        <p:nvSpPr>
          <p:cNvPr id="3" name="Title 2">
            <a:extLst>
              <a:ext uri="{FF2B5EF4-FFF2-40B4-BE49-F238E27FC236}">
                <a16:creationId xmlns:a16="http://schemas.microsoft.com/office/drawing/2014/main" id="{C682FE98-A272-0ED6-AA49-E6E34920F63F}"/>
              </a:ext>
            </a:extLst>
          </p:cNvPr>
          <p:cNvSpPr>
            <a:spLocks noGrp="1"/>
          </p:cNvSpPr>
          <p:nvPr>
            <p:ph type="title"/>
          </p:nvPr>
        </p:nvSpPr>
        <p:spPr/>
        <p:txBody>
          <a:bodyPr/>
          <a:lstStyle/>
          <a:p>
            <a:r>
              <a:rPr lang="en-US" dirty="0"/>
              <a:t>Simple Flask Example</a:t>
            </a:r>
          </a:p>
        </p:txBody>
      </p:sp>
    </p:spTree>
    <p:extLst>
      <p:ext uri="{BB962C8B-B14F-4D97-AF65-F5344CB8AC3E}">
        <p14:creationId xmlns:p14="http://schemas.microsoft.com/office/powerpoint/2010/main" val="1090759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BD3D33-9394-E44B-8F35-7C8227610F67}"/>
              </a:ext>
            </a:extLst>
          </p:cNvPr>
          <p:cNvSpPr>
            <a:spLocks noGrp="1"/>
          </p:cNvSpPr>
          <p:nvPr>
            <p:ph idx="1"/>
          </p:nvPr>
        </p:nvSpPr>
        <p:spPr>
          <a:xfrm>
            <a:off x="86284" y="552450"/>
            <a:ext cx="8839200" cy="4038600"/>
          </a:xfrm>
        </p:spPr>
        <p:txBody>
          <a:bodyPr/>
          <a:lstStyle/>
          <a:p>
            <a:r>
              <a:rPr lang="en-US" dirty="0"/>
              <a:t>The simplest thing to do is to:</a:t>
            </a:r>
          </a:p>
          <a:p>
            <a:pPr lvl="1"/>
            <a:r>
              <a:rPr lang="en-US" dirty="0"/>
              <a:t>Tag and push your instance to Docker Hub.</a:t>
            </a:r>
          </a:p>
          <a:p>
            <a:pPr lvl="1"/>
            <a:r>
              <a:rPr lang="en-US" dirty="0"/>
              <a:t>Create an EC2, then install and start Docker</a:t>
            </a:r>
          </a:p>
          <a:p>
            <a:pPr lvl="1"/>
            <a:r>
              <a:rPr lang="en-US" dirty="0"/>
              <a:t>Pull the image, run it, remembering to expose the ports.</a:t>
            </a:r>
          </a:p>
          <a:p>
            <a:pPr lvl="1"/>
            <a:r>
              <a:rPr lang="en-US" dirty="0"/>
              <a:t>Test it locally with curl</a:t>
            </a:r>
          </a:p>
          <a:p>
            <a:pPr lvl="1"/>
            <a:r>
              <a:rPr lang="en-US" dirty="0"/>
              <a:t>Update security group to expose port.</a:t>
            </a:r>
          </a:p>
          <a:p>
            <a:r>
              <a:rPr lang="en-US" dirty="0"/>
              <a:t>In my case:</a:t>
            </a:r>
          </a:p>
          <a:p>
            <a:pPr lvl="1"/>
            <a:r>
              <a:rPr lang="en-US" dirty="0"/>
              <a:t>I have an ARM Mac.</a:t>
            </a:r>
          </a:p>
          <a:p>
            <a:pPr lvl="1"/>
            <a:r>
              <a:rPr lang="en-US" dirty="0"/>
              <a:t>The Amazon instances is x86</a:t>
            </a:r>
          </a:p>
          <a:p>
            <a:pPr lvl="1"/>
            <a:r>
              <a:rPr lang="en-US" dirty="0"/>
              <a:t>So, I clone the project and rebuild locally.</a:t>
            </a:r>
          </a:p>
          <a:p>
            <a:r>
              <a:rPr lang="en-US" dirty="0"/>
              <a:t>There is a way to specify the architecture in an environment variable when building. This allows build on ARM for x86 and vice-versa.</a:t>
            </a:r>
          </a:p>
        </p:txBody>
      </p:sp>
      <p:sp>
        <p:nvSpPr>
          <p:cNvPr id="3" name="Title 2">
            <a:extLst>
              <a:ext uri="{FF2B5EF4-FFF2-40B4-BE49-F238E27FC236}">
                <a16:creationId xmlns:a16="http://schemas.microsoft.com/office/drawing/2014/main" id="{5E7E1F25-7EF6-B049-97AA-599D4D8DBAFE}"/>
              </a:ext>
            </a:extLst>
          </p:cNvPr>
          <p:cNvSpPr>
            <a:spLocks noGrp="1"/>
          </p:cNvSpPr>
          <p:nvPr>
            <p:ph type="title"/>
          </p:nvPr>
        </p:nvSpPr>
        <p:spPr/>
        <p:txBody>
          <a:bodyPr/>
          <a:lstStyle/>
          <a:p>
            <a:r>
              <a:rPr lang="en-US" dirty="0"/>
              <a:t>Deploying to EC2</a:t>
            </a:r>
          </a:p>
        </p:txBody>
      </p:sp>
    </p:spTree>
    <p:extLst>
      <p:ext uri="{BB962C8B-B14F-4D97-AF65-F5344CB8AC3E}">
        <p14:creationId xmlns:p14="http://schemas.microsoft.com/office/powerpoint/2010/main" val="736671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B0636-DEBE-376A-510B-E01F81CB956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FE43B586-11B4-5D5E-4EED-6AFFE89282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34BCAA6-9946-F40D-19CE-CF6ACC56AEA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290F385-3F1B-B04C-F33A-CEB91B7758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0009723-8522-62E3-99B7-C8CC3F334DB9}"/>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DBaaS</a:t>
            </a:r>
          </a:p>
        </p:txBody>
      </p:sp>
      <p:sp>
        <p:nvSpPr>
          <p:cNvPr id="8" name="TextBox 9">
            <a:extLst>
              <a:ext uri="{FF2B5EF4-FFF2-40B4-BE49-F238E27FC236}">
                <a16:creationId xmlns:a16="http://schemas.microsoft.com/office/drawing/2014/main" id="{4F6936DD-42BB-0A75-C928-B9BBC5EE583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Tree>
    <p:extLst>
      <p:ext uri="{BB962C8B-B14F-4D97-AF65-F5344CB8AC3E}">
        <p14:creationId xmlns:p14="http://schemas.microsoft.com/office/powerpoint/2010/main" val="3160838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2ADC1-6117-4E91-D190-8BA87CF8AC6B}"/>
              </a:ext>
            </a:extLst>
          </p:cNvPr>
          <p:cNvPicPr>
            <a:picLocks noChangeAspect="1"/>
          </p:cNvPicPr>
          <p:nvPr/>
        </p:nvPicPr>
        <p:blipFill>
          <a:blip r:embed="rId2"/>
          <a:stretch>
            <a:fillRect/>
          </a:stretch>
        </p:blipFill>
        <p:spPr>
          <a:xfrm>
            <a:off x="685800" y="1885950"/>
            <a:ext cx="7315200" cy="2222959"/>
          </a:xfrm>
          <a:prstGeom prst="rect">
            <a:avLst/>
          </a:prstGeom>
        </p:spPr>
      </p:pic>
      <p:sp>
        <p:nvSpPr>
          <p:cNvPr id="2" name="Content Placeholder 1">
            <a:extLst>
              <a:ext uri="{FF2B5EF4-FFF2-40B4-BE49-F238E27FC236}">
                <a16:creationId xmlns:a16="http://schemas.microsoft.com/office/drawing/2014/main" id="{521A9BEB-25CB-E8B1-DDE9-7C25C3046DE5}"/>
              </a:ext>
            </a:extLst>
          </p:cNvPr>
          <p:cNvSpPr>
            <a:spLocks noGrp="1"/>
          </p:cNvSpPr>
          <p:nvPr>
            <p:ph idx="1"/>
          </p:nvPr>
        </p:nvSpPr>
        <p:spPr>
          <a:xfrm>
            <a:off x="152400" y="590550"/>
            <a:ext cx="8839200" cy="1371600"/>
          </a:xfrm>
        </p:spPr>
        <p:txBody>
          <a:bodyPr/>
          <a:lstStyle/>
          <a:p>
            <a:pPr marL="0" indent="0">
              <a:buNone/>
            </a:pPr>
            <a:r>
              <a:rPr lang="en-US" sz="1400" dirty="0"/>
              <a:t>“A cloud database is a database that typically runs on a cloud computing platform and access to the database is provided as-a-service. There are two common deployment models: users can run databases on the cloud independently, using a virtual machine image, or they can purchase access to a database service, maintained by a cloud database provider. Of the databases available on the cloud, some are SQL-based and some use a NoSQL data model.</a:t>
            </a:r>
          </a:p>
          <a:p>
            <a:pPr marL="0" indent="0">
              <a:buNone/>
            </a:pPr>
            <a:r>
              <a:rPr lang="en-US" sz="1400" dirty="0"/>
              <a:t>Database services take care of scalability and high availability of the database. Database services make the underlying software-stack transparent to the user.” (Wikipedia)</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Let’s take a look at 3: Relational Data Service, </a:t>
            </a:r>
            <a:r>
              <a:rPr lang="en-US" sz="1400" strike="sngStrike" dirty="0"/>
              <a:t>Dynamo DB, MongoDB (Compass)</a:t>
            </a:r>
          </a:p>
          <a:p>
            <a:pPr marL="0" indent="0">
              <a:buNone/>
            </a:pPr>
            <a:endParaRPr lang="en-US" sz="1800" dirty="0"/>
          </a:p>
        </p:txBody>
      </p:sp>
      <p:sp>
        <p:nvSpPr>
          <p:cNvPr id="3" name="Title 2">
            <a:extLst>
              <a:ext uri="{FF2B5EF4-FFF2-40B4-BE49-F238E27FC236}">
                <a16:creationId xmlns:a16="http://schemas.microsoft.com/office/drawing/2014/main" id="{99A99FB0-D7EF-701E-F203-D4876C943E6E}"/>
              </a:ext>
            </a:extLst>
          </p:cNvPr>
          <p:cNvSpPr>
            <a:spLocks noGrp="1"/>
          </p:cNvSpPr>
          <p:nvPr>
            <p:ph type="title"/>
          </p:nvPr>
        </p:nvSpPr>
        <p:spPr/>
        <p:txBody>
          <a:bodyPr/>
          <a:lstStyle/>
          <a:p>
            <a:r>
              <a:rPr lang="en-US" dirty="0"/>
              <a:t>Database-as-a-Service</a:t>
            </a:r>
          </a:p>
        </p:txBody>
      </p:sp>
    </p:spTree>
    <p:extLst>
      <p:ext uri="{BB962C8B-B14F-4D97-AF65-F5344CB8AC3E}">
        <p14:creationId xmlns:p14="http://schemas.microsoft.com/office/powerpoint/2010/main" val="3226555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B63BF7-EF74-21A1-D999-FA9C5C75E0D1}"/>
              </a:ext>
            </a:extLst>
          </p:cNvPr>
          <p:cNvSpPr>
            <a:spLocks noGrp="1"/>
          </p:cNvSpPr>
          <p:nvPr>
            <p:ph idx="1"/>
          </p:nvPr>
        </p:nvSpPr>
        <p:spPr/>
        <p:txBody>
          <a:bodyPr/>
          <a:lstStyle/>
          <a:p>
            <a:r>
              <a:rPr lang="en-US" dirty="0"/>
              <a:t>RDS</a:t>
            </a:r>
          </a:p>
          <a:p>
            <a:r>
              <a:rPr lang="en-US" dirty="0"/>
              <a:t>Setup and configuration</a:t>
            </a:r>
          </a:p>
          <a:p>
            <a:r>
              <a:rPr lang="en-US" dirty="0" err="1"/>
              <a:t>DataGrip</a:t>
            </a:r>
            <a:endParaRPr lang="en-US" dirty="0"/>
          </a:p>
          <a:p>
            <a:r>
              <a:rPr lang="en-US" dirty="0"/>
              <a:t>Use from a program</a:t>
            </a:r>
          </a:p>
          <a:p>
            <a:r>
              <a:rPr lang="en-US" dirty="0"/>
              <a:t>Google equivalent.</a:t>
            </a:r>
          </a:p>
        </p:txBody>
      </p:sp>
      <p:sp>
        <p:nvSpPr>
          <p:cNvPr id="3" name="Title 2">
            <a:extLst>
              <a:ext uri="{FF2B5EF4-FFF2-40B4-BE49-F238E27FC236}">
                <a16:creationId xmlns:a16="http://schemas.microsoft.com/office/drawing/2014/main" id="{A1535C19-14C3-0FE1-F285-09E17086BA35}"/>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874730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978AF-3493-659B-7065-EBD69F1882B5}"/>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8C2BEC7C-F086-4B2E-0EB4-81B921725A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B5DD045-EF8B-6B55-C0E8-8864142CA24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F2002B5-31C2-1089-13A6-119E991AC9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584DC2C-1774-D9DF-E5C4-7A8A3929E09C}"/>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Web Content</a:t>
            </a:r>
          </a:p>
        </p:txBody>
      </p:sp>
      <p:sp>
        <p:nvSpPr>
          <p:cNvPr id="8" name="TextBox 9">
            <a:extLst>
              <a:ext uri="{FF2B5EF4-FFF2-40B4-BE49-F238E27FC236}">
                <a16:creationId xmlns:a16="http://schemas.microsoft.com/office/drawing/2014/main" id="{82759079-C61B-A6DD-F6B9-F196382C160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Tree>
    <p:extLst>
      <p:ext uri="{BB962C8B-B14F-4D97-AF65-F5344CB8AC3E}">
        <p14:creationId xmlns:p14="http://schemas.microsoft.com/office/powerpoint/2010/main" val="2663781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23497" y="2552700"/>
            <a:ext cx="8839200" cy="2120816"/>
          </a:xfrm>
        </p:spPr>
        <p:txBody>
          <a:bodyPr/>
          <a:lstStyle/>
          <a:p>
            <a:r>
              <a:rPr lang="en-US" sz="1400" dirty="0"/>
              <a:t>We have seen how to use Flask (or </a:t>
            </a:r>
            <a:r>
              <a:rPr lang="en-US" sz="1400" dirty="0" err="1"/>
              <a:t>FastAPI</a:t>
            </a:r>
            <a:r>
              <a:rPr lang="en-US" sz="1400" dirty="0"/>
              <a:t>) to implement an endpoint (a set of paths):</a:t>
            </a:r>
          </a:p>
          <a:p>
            <a:pPr lvl="1"/>
            <a:r>
              <a:rPr lang="en-US" sz="1200" dirty="0"/>
              <a:t>Some of the paths can run application logic and return the result data.</a:t>
            </a:r>
          </a:p>
          <a:p>
            <a:pPr lvl="1"/>
            <a:r>
              <a:rPr lang="en-US" sz="1200" dirty="0"/>
              <a:t>Some can return pages that a browser can render. Basically, these paths are returning the “client application” to the browser to execute, and may have API calls in JavaScript/Typescript.</a:t>
            </a:r>
          </a:p>
          <a:p>
            <a:pPr lvl="1"/>
            <a:r>
              <a:rPr lang="en-US" sz="1200" dirty="0"/>
              <a:t>Do not worry about this now.</a:t>
            </a:r>
          </a:p>
          <a:p>
            <a:r>
              <a:rPr lang="en-US" sz="1400" dirty="0"/>
              <a:t>But, running application logic and simply delivering files are two different “concerns.”</a:t>
            </a:r>
          </a:p>
          <a:p>
            <a:pPr lvl="1"/>
            <a:r>
              <a:rPr lang="en-US" sz="1200" dirty="0"/>
              <a:t>Having one runtime implement both would violate the SOLID principle.</a:t>
            </a:r>
          </a:p>
          <a:p>
            <a:pPr lvl="1"/>
            <a:r>
              <a:rPr lang="en-US" sz="1200" dirty="0"/>
              <a:t>The design points are different: “You can be a floor wax or a mouth wash, but not both.”</a:t>
            </a:r>
          </a:p>
          <a:p>
            <a:r>
              <a:rPr lang="en-US" sz="1400" dirty="0"/>
              <a:t>So, we need a separate “web server.”</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 – Reminder</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723900"/>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469984"/>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1628879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55B05-85D6-C2E5-D986-3350438387D8}"/>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D2AA43C-3A32-D550-CC46-817530BC1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92BDCE-76D8-561E-FD2E-409D35D98E8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8972F45-8E8F-4B23-98FE-DF56AD1BF9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EB54857-06E1-9F7A-F2E1-25243FBFEAA6}"/>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Course Updates</a:t>
            </a:r>
          </a:p>
        </p:txBody>
      </p:sp>
      <p:sp>
        <p:nvSpPr>
          <p:cNvPr id="8" name="TextBox 9">
            <a:extLst>
              <a:ext uri="{FF2B5EF4-FFF2-40B4-BE49-F238E27FC236}">
                <a16:creationId xmlns:a16="http://schemas.microsoft.com/office/drawing/2014/main" id="{05671DB6-55A0-0149-EB57-45C9CE9CD0B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Tree>
    <p:extLst>
      <p:ext uri="{BB962C8B-B14F-4D97-AF65-F5344CB8AC3E}">
        <p14:creationId xmlns:p14="http://schemas.microsoft.com/office/powerpoint/2010/main" val="2832840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BBF6E4-1386-D454-B431-47F83AD35690}"/>
              </a:ext>
            </a:extLst>
          </p:cNvPr>
          <p:cNvPicPr>
            <a:picLocks noChangeAspect="1"/>
          </p:cNvPicPr>
          <p:nvPr/>
        </p:nvPicPr>
        <p:blipFill>
          <a:blip r:embed="rId2"/>
          <a:stretch>
            <a:fillRect/>
          </a:stretch>
        </p:blipFill>
        <p:spPr>
          <a:xfrm>
            <a:off x="381000" y="57150"/>
            <a:ext cx="8458200" cy="4493623"/>
          </a:xfrm>
          <a:prstGeom prst="rect">
            <a:avLst/>
          </a:prstGeom>
        </p:spPr>
      </p:pic>
    </p:spTree>
    <p:extLst>
      <p:ext uri="{BB962C8B-B14F-4D97-AF65-F5344CB8AC3E}">
        <p14:creationId xmlns:p14="http://schemas.microsoft.com/office/powerpoint/2010/main" val="2921928367"/>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E70E9-FB1E-EC9B-692A-1664C2A7DE34}"/>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Definitions:</a:t>
            </a:r>
          </a:p>
          <a:p>
            <a:pPr lvl="1">
              <a:spcBef>
                <a:spcPts val="0"/>
              </a:spcBef>
              <a:spcAft>
                <a:spcPts val="200"/>
              </a:spcAft>
            </a:pPr>
            <a:r>
              <a:rPr lang="en-US" sz="1600" dirty="0"/>
              <a:t>“A binary large object (BLOB or blob) is a collection of binary data stored as a single entity. Blobs are typically images, audio or other multimedia objects, though sometimes binary executable code is stored as a blob. They can exist as persistent values inside some databases or version control system, or exist at runtime as program variables in some programming languages.”</a:t>
            </a:r>
            <a:br>
              <a:rPr lang="en-US" sz="1600" dirty="0"/>
            </a:br>
            <a:r>
              <a:rPr lang="en-US" sz="1600" dirty="0"/>
              <a:t>(</a:t>
            </a:r>
            <a:r>
              <a:rPr lang="en-US" sz="1600" dirty="0">
                <a:hlinkClick r:id="rId2"/>
              </a:rPr>
              <a:t>https://en.wikipedia.org/wiki/Binary_large_object</a:t>
            </a:r>
            <a:r>
              <a:rPr lang="en-US" sz="1600" dirty="0"/>
              <a:t>)</a:t>
            </a:r>
          </a:p>
          <a:p>
            <a:pPr lvl="1">
              <a:spcBef>
                <a:spcPts val="0"/>
              </a:spcBef>
              <a:spcAft>
                <a:spcPts val="200"/>
              </a:spcAft>
            </a:pPr>
            <a:r>
              <a:rPr lang="en-US" sz="1600" dirty="0"/>
              <a:t>“Blob is the data type in MySQL that helps us store the object in the binary format. It is most typically used to store the files, images, </a:t>
            </a:r>
            <a:r>
              <a:rPr lang="en-US" sz="1600" dirty="0" err="1"/>
              <a:t>etc</a:t>
            </a:r>
            <a:r>
              <a:rPr lang="en-US" sz="1600" dirty="0"/>
              <a:t> media files for security reasons or some other purpose in MySQL.” (</a:t>
            </a:r>
            <a:r>
              <a:rPr lang="en-US" sz="1600" dirty="0">
                <a:hlinkClick r:id="rId3"/>
              </a:rPr>
              <a:t>https://www.educba.com/mysql-blob/</a:t>
            </a:r>
            <a:r>
              <a:rPr lang="en-US" sz="1600" dirty="0"/>
              <a:t>)</a:t>
            </a:r>
          </a:p>
          <a:p>
            <a:pPr>
              <a:spcBef>
                <a:spcPts val="0"/>
              </a:spcBef>
              <a:spcAft>
                <a:spcPts val="200"/>
              </a:spcAft>
            </a:pPr>
            <a:r>
              <a:rPr lang="en-US" sz="1800" dirty="0"/>
              <a:t>Intent:</a:t>
            </a:r>
          </a:p>
          <a:p>
            <a:pPr lvl="1">
              <a:spcBef>
                <a:spcPts val="0"/>
              </a:spcBef>
              <a:spcAft>
                <a:spcPts val="200"/>
              </a:spcAft>
            </a:pPr>
            <a:r>
              <a:rPr lang="en-US" sz="1600" dirty="0"/>
              <a:t>File systems are not good for many application scenarios, which is why database management systems emerged.</a:t>
            </a:r>
          </a:p>
          <a:p>
            <a:pPr lvl="1">
              <a:spcBef>
                <a:spcPts val="0"/>
              </a:spcBef>
              <a:spcAft>
                <a:spcPts val="200"/>
              </a:spcAft>
            </a:pPr>
            <a:r>
              <a:rPr lang="en-US" sz="1600" dirty="0"/>
              <a:t>Database management systems implement structured (or semi-structured) data, e.g. tables.</a:t>
            </a:r>
          </a:p>
          <a:p>
            <a:pPr lvl="1">
              <a:spcBef>
                <a:spcPts val="0"/>
              </a:spcBef>
              <a:spcAft>
                <a:spcPts val="200"/>
              </a:spcAft>
            </a:pPr>
            <a:r>
              <a:rPr lang="en-US" sz="1600" dirty="0"/>
              <a:t>Database BLOBs were a way to have some “big things” as table or document properties.</a:t>
            </a:r>
          </a:p>
        </p:txBody>
      </p:sp>
      <p:sp>
        <p:nvSpPr>
          <p:cNvPr id="3" name="Title 2">
            <a:extLst>
              <a:ext uri="{FF2B5EF4-FFF2-40B4-BE49-F238E27FC236}">
                <a16:creationId xmlns:a16="http://schemas.microsoft.com/office/drawing/2014/main" id="{D8BB6190-1230-24DE-3E7D-D4FB49B1DE08}"/>
              </a:ext>
            </a:extLst>
          </p:cNvPr>
          <p:cNvSpPr>
            <a:spLocks noGrp="1"/>
          </p:cNvSpPr>
          <p:nvPr>
            <p:ph type="title"/>
          </p:nvPr>
        </p:nvSpPr>
        <p:spPr/>
        <p:txBody>
          <a:bodyPr/>
          <a:lstStyle/>
          <a:p>
            <a:r>
              <a:rPr lang="en-US" dirty="0"/>
              <a:t>BLOB: Binary Large Object</a:t>
            </a:r>
          </a:p>
        </p:txBody>
      </p:sp>
    </p:spTree>
    <p:extLst>
      <p:ext uri="{BB962C8B-B14F-4D97-AF65-F5344CB8AC3E}">
        <p14:creationId xmlns:p14="http://schemas.microsoft.com/office/powerpoint/2010/main" val="730984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796F9-0F96-9CC0-2B77-D25F0D830913}"/>
              </a:ext>
            </a:extLst>
          </p:cNvPr>
          <p:cNvSpPr>
            <a:spLocks noGrp="1"/>
          </p:cNvSpPr>
          <p:nvPr>
            <p:ph idx="1"/>
          </p:nvPr>
        </p:nvSpPr>
        <p:spPr>
          <a:xfrm>
            <a:off x="4114800" y="590550"/>
            <a:ext cx="4876800" cy="4038600"/>
          </a:xfrm>
        </p:spPr>
        <p:txBody>
          <a:bodyPr/>
          <a:lstStyle/>
          <a:p>
            <a:r>
              <a:rPr lang="en-US" dirty="0">
                <a:solidFill>
                  <a:srgbClr val="00B050"/>
                </a:solidFill>
              </a:rPr>
              <a:t>Structured or semi-structured information about an entity.</a:t>
            </a:r>
          </a:p>
          <a:p>
            <a:pPr lvl="1"/>
            <a:r>
              <a:rPr lang="en-US" dirty="0" err="1">
                <a:solidFill>
                  <a:srgbClr val="00B050"/>
                </a:solidFill>
              </a:rPr>
              <a:t>Queryable</a:t>
            </a:r>
            <a:endParaRPr lang="en-US" dirty="0">
              <a:solidFill>
                <a:srgbClr val="00B050"/>
              </a:solidFill>
            </a:endParaRPr>
          </a:p>
          <a:p>
            <a:pPr lvl="1"/>
            <a:r>
              <a:rPr lang="en-US" dirty="0">
                <a:solidFill>
                  <a:srgbClr val="00B050"/>
                </a:solidFill>
              </a:rPr>
              <a:t>Editable on forms</a:t>
            </a:r>
          </a:p>
          <a:p>
            <a:pPr lvl="1"/>
            <a:r>
              <a:rPr lang="en-US" dirty="0">
                <a:solidFill>
                  <a:srgbClr val="00B050"/>
                </a:solidFill>
              </a:rPr>
              <a:t>etc.</a:t>
            </a:r>
          </a:p>
          <a:p>
            <a:r>
              <a:rPr lang="en-US" dirty="0">
                <a:solidFill>
                  <a:srgbClr val="0070C0"/>
                </a:solidFill>
              </a:rPr>
              <a:t>Unstructured: A file-like, opaque property associated with the entity. This is a BLOB.</a:t>
            </a:r>
          </a:p>
          <a:p>
            <a:pPr marL="0" indent="0">
              <a:buNone/>
            </a:pPr>
            <a:endParaRPr lang="en-US" dirty="0">
              <a:solidFill>
                <a:srgbClr val="0070C0"/>
              </a:solidFill>
            </a:endParaRPr>
          </a:p>
          <a:p>
            <a:pPr marL="0" indent="0">
              <a:buNone/>
            </a:pPr>
            <a:r>
              <a:rPr lang="en-US" dirty="0"/>
              <a:t>URLs have primarily replaced BLOBs.</a:t>
            </a:r>
          </a:p>
          <a:p>
            <a:pPr marL="0" indent="0">
              <a:buNone/>
            </a:pPr>
            <a:endParaRPr lang="en-US" dirty="0"/>
          </a:p>
        </p:txBody>
      </p:sp>
      <p:sp>
        <p:nvSpPr>
          <p:cNvPr id="3" name="Title 2">
            <a:extLst>
              <a:ext uri="{FF2B5EF4-FFF2-40B4-BE49-F238E27FC236}">
                <a16:creationId xmlns:a16="http://schemas.microsoft.com/office/drawing/2014/main" id="{DAF53FBB-5861-A6C5-9902-F9386E302CD9}"/>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907A7453-540D-0D36-00E9-6F8E11B5B09C}"/>
              </a:ext>
            </a:extLst>
          </p:cNvPr>
          <p:cNvPicPr>
            <a:picLocks noChangeAspect="1"/>
          </p:cNvPicPr>
          <p:nvPr/>
        </p:nvPicPr>
        <p:blipFill>
          <a:blip r:embed="rId2"/>
          <a:stretch>
            <a:fillRect/>
          </a:stretch>
        </p:blipFill>
        <p:spPr>
          <a:xfrm>
            <a:off x="131618" y="666750"/>
            <a:ext cx="3708400" cy="3263900"/>
          </a:xfrm>
          <a:prstGeom prst="rect">
            <a:avLst/>
          </a:prstGeom>
        </p:spPr>
      </p:pic>
      <p:sp>
        <p:nvSpPr>
          <p:cNvPr id="5" name="Right Brace 4">
            <a:extLst>
              <a:ext uri="{FF2B5EF4-FFF2-40B4-BE49-F238E27FC236}">
                <a16:creationId xmlns:a16="http://schemas.microsoft.com/office/drawing/2014/main" id="{F21FBB3A-0751-BE62-BD04-56CF7D732BDD}"/>
              </a:ext>
            </a:extLst>
          </p:cNvPr>
          <p:cNvSpPr/>
          <p:nvPr/>
        </p:nvSpPr>
        <p:spPr>
          <a:xfrm>
            <a:off x="3725718" y="666750"/>
            <a:ext cx="389082" cy="2362200"/>
          </a:xfrm>
          <a:prstGeom prst="rightBrace">
            <a:avLst>
              <a:gd name="adj1" fmla="val 8333"/>
              <a:gd name="adj2" fmla="val 5029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
        <p:nvSpPr>
          <p:cNvPr id="6" name="Right Brace 5">
            <a:extLst>
              <a:ext uri="{FF2B5EF4-FFF2-40B4-BE49-F238E27FC236}">
                <a16:creationId xmlns:a16="http://schemas.microsoft.com/office/drawing/2014/main" id="{58BF00F6-275F-0896-CBDC-E7AE5BB69F56}"/>
              </a:ext>
            </a:extLst>
          </p:cNvPr>
          <p:cNvSpPr/>
          <p:nvPr/>
        </p:nvSpPr>
        <p:spPr>
          <a:xfrm>
            <a:off x="3746500" y="3114964"/>
            <a:ext cx="354446" cy="371186"/>
          </a:xfrm>
          <a:prstGeom prst="rightBrace">
            <a:avLst>
              <a:gd name="adj1" fmla="val 8333"/>
              <a:gd name="adj2" fmla="val 50293"/>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79799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C7222-897A-C38C-911A-8C5BEEDEFCCA}"/>
              </a:ext>
            </a:extLst>
          </p:cNvPr>
          <p:cNvSpPr>
            <a:spLocks noGrp="1"/>
          </p:cNvSpPr>
          <p:nvPr>
            <p:ph type="title"/>
          </p:nvPr>
        </p:nvSpPr>
        <p:spPr/>
        <p:txBody>
          <a:bodyPr/>
          <a:lstStyle/>
          <a:p>
            <a:r>
              <a:rPr lang="en-US" dirty="0"/>
              <a:t>Amazon S3</a:t>
            </a:r>
          </a:p>
        </p:txBody>
      </p:sp>
      <p:pic>
        <p:nvPicPr>
          <p:cNvPr id="1026" name="Picture 2" descr="Diagram that shows how to move, store, and analyze data with Amazon S3. Described at the link 'Enlarge and read image description.'">
            <a:extLst>
              <a:ext uri="{FF2B5EF4-FFF2-40B4-BE49-F238E27FC236}">
                <a16:creationId xmlns:a16="http://schemas.microsoft.com/office/drawing/2014/main" id="{5E0C34F9-CF1C-83E3-FD2B-A0F9E5E4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9" y="590550"/>
            <a:ext cx="841147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E0D0F-EA91-19E5-1D29-8EB76A65E7F6}"/>
              </a:ext>
            </a:extLst>
          </p:cNvPr>
          <p:cNvSpPr txBox="1"/>
          <p:nvPr/>
        </p:nvSpPr>
        <p:spPr>
          <a:xfrm>
            <a:off x="609600" y="3943350"/>
            <a:ext cx="8203079" cy="646331"/>
          </a:xfrm>
          <a:prstGeom prst="rect">
            <a:avLst/>
          </a:prstGeom>
          <a:noFill/>
        </p:spPr>
        <p:txBody>
          <a:bodyPr wrap="none" rtlCol="0">
            <a:spAutoFit/>
          </a:bodyPr>
          <a:lstStyle/>
          <a:p>
            <a:r>
              <a:rPr lang="en-US" dirty="0"/>
              <a:t>We used the equivalent capability on Azure for uploading CAD files, storing processed</a:t>
            </a:r>
            <a:br>
              <a:rPr lang="en-US" dirty="0"/>
            </a:br>
            <a:r>
              <a:rPr lang="en-US" dirty="0"/>
              <a:t>files and results, etc.</a:t>
            </a:r>
          </a:p>
        </p:txBody>
      </p:sp>
    </p:spTree>
    <p:extLst>
      <p:ext uri="{BB962C8B-B14F-4D97-AF65-F5344CB8AC3E}">
        <p14:creationId xmlns:p14="http://schemas.microsoft.com/office/powerpoint/2010/main" val="210771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1DD270-140E-D5E2-52BD-FB0A1D141299}"/>
              </a:ext>
            </a:extLst>
          </p:cNvPr>
          <p:cNvSpPr>
            <a:spLocks noGrp="1"/>
          </p:cNvSpPr>
          <p:nvPr>
            <p:ph type="title"/>
          </p:nvPr>
        </p:nvSpPr>
        <p:spPr/>
        <p:txBody>
          <a:bodyPr/>
          <a:lstStyle/>
          <a:p>
            <a:r>
              <a:rPr lang="en-US" dirty="0"/>
              <a:t>AWS S3</a:t>
            </a:r>
          </a:p>
        </p:txBody>
      </p:sp>
      <p:pic>
        <p:nvPicPr>
          <p:cNvPr id="4" name="Picture 3">
            <a:extLst>
              <a:ext uri="{FF2B5EF4-FFF2-40B4-BE49-F238E27FC236}">
                <a16:creationId xmlns:a16="http://schemas.microsoft.com/office/drawing/2014/main" id="{235580F5-AF48-4E12-4849-748DE2B027E2}"/>
              </a:ext>
            </a:extLst>
          </p:cNvPr>
          <p:cNvPicPr>
            <a:picLocks noChangeAspect="1"/>
          </p:cNvPicPr>
          <p:nvPr/>
        </p:nvPicPr>
        <p:blipFill>
          <a:blip r:embed="rId2"/>
          <a:stretch>
            <a:fillRect/>
          </a:stretch>
        </p:blipFill>
        <p:spPr>
          <a:xfrm>
            <a:off x="165224" y="561747"/>
            <a:ext cx="5572867" cy="3827929"/>
          </a:xfrm>
          <a:prstGeom prst="rect">
            <a:avLst/>
          </a:prstGeom>
        </p:spPr>
      </p:pic>
      <p:sp>
        <p:nvSpPr>
          <p:cNvPr id="6" name="TextBox 5">
            <a:extLst>
              <a:ext uri="{FF2B5EF4-FFF2-40B4-BE49-F238E27FC236}">
                <a16:creationId xmlns:a16="http://schemas.microsoft.com/office/drawing/2014/main" id="{9AD802F2-2C89-6CD1-F4FF-7786139B16D8}"/>
              </a:ext>
            </a:extLst>
          </p:cNvPr>
          <p:cNvSpPr txBox="1"/>
          <p:nvPr/>
        </p:nvSpPr>
        <p:spPr>
          <a:xfrm>
            <a:off x="5738091" y="573870"/>
            <a:ext cx="3101107" cy="2585323"/>
          </a:xfrm>
          <a:prstGeom prst="rect">
            <a:avLst/>
          </a:prstGeom>
          <a:noFill/>
        </p:spPr>
        <p:txBody>
          <a:bodyPr wrap="square" rtlCol="0">
            <a:spAutoFit/>
          </a:bodyPr>
          <a:lstStyle/>
          <a:p>
            <a:r>
              <a:rPr lang="en-US" dirty="0"/>
              <a:t>Can support a logical hierarchy with a convention on keys.</a:t>
            </a:r>
          </a:p>
          <a:p>
            <a:pPr marL="285750" indent="-285750">
              <a:buFont typeface="Arial" panose="020B0604020202020204" pitchFamily="34" charset="0"/>
              <a:buChar char="•"/>
            </a:pPr>
            <a:r>
              <a:rPr lang="en-US" dirty="0"/>
              <a:t>x/y</a:t>
            </a:r>
          </a:p>
          <a:p>
            <a:pPr marL="285750" indent="-285750">
              <a:buFont typeface="Arial" panose="020B0604020202020204" pitchFamily="34" charset="0"/>
              <a:buChar char="•"/>
            </a:pPr>
            <a:r>
              <a:rPr lang="en-US" dirty="0"/>
              <a:t>x/z</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r>
              <a:rPr lang="en-US" dirty="0"/>
              <a:t>Acts kind of file system like, but</a:t>
            </a:r>
            <a:br>
              <a:rPr lang="en-US" dirty="0"/>
            </a:br>
            <a:r>
              <a:rPr lang="en-US" dirty="0"/>
              <a:t>is really just key strings.</a:t>
            </a:r>
          </a:p>
        </p:txBody>
      </p:sp>
    </p:spTree>
    <p:extLst>
      <p:ext uri="{BB962C8B-B14F-4D97-AF65-F5344CB8AC3E}">
        <p14:creationId xmlns:p14="http://schemas.microsoft.com/office/powerpoint/2010/main" val="3841957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Tree>
    <p:extLst>
      <p:ext uri="{BB962C8B-B14F-4D97-AF65-F5344CB8AC3E}">
        <p14:creationId xmlns:p14="http://schemas.microsoft.com/office/powerpoint/2010/main" val="2052193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CACDCE6-C8E1-C1F9-5FB4-26AA3EFFECBE}"/>
              </a:ext>
            </a:extLst>
          </p:cNvPr>
          <p:cNvSpPr>
            <a:spLocks noGrp="1"/>
          </p:cNvSpPr>
          <p:nvPr>
            <p:ph idx="1"/>
          </p:nvPr>
        </p:nvSpPr>
        <p:spPr/>
        <p:txBody>
          <a:bodyPr/>
          <a:lstStyle/>
          <a:p>
            <a:r>
              <a:rPr lang="en-US" dirty="0">
                <a:hlinkClick r:id="rId2"/>
              </a:rPr>
              <a:t>https://e6156f20site.s3.us-east-2.amazonaws.com/index.html</a:t>
            </a:r>
            <a:endParaRPr lang="en-US" dirty="0"/>
          </a:p>
          <a:p>
            <a:endParaRPr lang="en-US" dirty="0"/>
          </a:p>
        </p:txBody>
      </p:sp>
      <p:sp>
        <p:nvSpPr>
          <p:cNvPr id="5" name="Title 4">
            <a:extLst>
              <a:ext uri="{FF2B5EF4-FFF2-40B4-BE49-F238E27FC236}">
                <a16:creationId xmlns:a16="http://schemas.microsoft.com/office/drawing/2014/main" id="{08F93810-986E-D010-8241-3732044A10F3}"/>
              </a:ext>
            </a:extLst>
          </p:cNvPr>
          <p:cNvSpPr>
            <a:spLocks noGrp="1"/>
          </p:cNvSpPr>
          <p:nvPr>
            <p:ph type="title"/>
          </p:nvPr>
        </p:nvSpPr>
        <p:spPr/>
        <p:txBody>
          <a:bodyPr/>
          <a:lstStyle/>
          <a:p>
            <a:r>
              <a:rPr lang="en-US" dirty="0"/>
              <a:t>Simple Example</a:t>
            </a:r>
          </a:p>
        </p:txBody>
      </p:sp>
    </p:spTree>
    <p:extLst>
      <p:ext uri="{BB962C8B-B14F-4D97-AF65-F5344CB8AC3E}">
        <p14:creationId xmlns:p14="http://schemas.microsoft.com/office/powerpoint/2010/main" val="3079835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3673C-6DD3-265C-F0C1-0FF65EEEE38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303D532-A0FE-1AFD-B218-3A1C428B30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CC6D1A7-7A7D-1982-325F-E2734462595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A889D96-1E92-E79B-BD01-25605804DB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EBC03293-D916-4B95-AD25-B44AC2E1BE5B}"/>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What’s Next</a:t>
            </a:r>
          </a:p>
        </p:txBody>
      </p:sp>
      <p:sp>
        <p:nvSpPr>
          <p:cNvPr id="8" name="TextBox 9">
            <a:extLst>
              <a:ext uri="{FF2B5EF4-FFF2-40B4-BE49-F238E27FC236}">
                <a16:creationId xmlns:a16="http://schemas.microsoft.com/office/drawing/2014/main" id="{EB7A0D9D-AF13-C9CB-B79E-0E6F8FB4490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Tree>
    <p:extLst>
      <p:ext uri="{BB962C8B-B14F-4D97-AF65-F5344CB8AC3E}">
        <p14:creationId xmlns:p14="http://schemas.microsoft.com/office/powerpoint/2010/main" val="2444825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96360-6627-5E3B-5EBC-315985E5E3AD}"/>
              </a:ext>
            </a:extLst>
          </p:cNvPr>
          <p:cNvSpPr>
            <a:spLocks noGrp="1"/>
          </p:cNvSpPr>
          <p:nvPr>
            <p:ph idx="1"/>
          </p:nvPr>
        </p:nvSpPr>
        <p:spPr/>
        <p:txBody>
          <a:bodyPr/>
          <a:lstStyle/>
          <a:p>
            <a:r>
              <a:rPr lang="en-US" sz="1600" dirty="0"/>
              <a:t>Teams:</a:t>
            </a:r>
          </a:p>
          <a:p>
            <a:pPr lvl="1"/>
            <a:r>
              <a:rPr lang="en-US" sz="1400" dirty="0"/>
              <a:t>The TAs and I will be finalizing assignments for teams we create.</a:t>
            </a:r>
          </a:p>
          <a:p>
            <a:pPr lvl="1"/>
            <a:r>
              <a:rPr lang="en-US" sz="1400" dirty="0"/>
              <a:t>Teams should meet and begin defining your project.</a:t>
            </a:r>
          </a:p>
          <a:p>
            <a:r>
              <a:rPr lang="en-US" sz="1600" dirty="0"/>
              <a:t>Your team should</a:t>
            </a:r>
          </a:p>
          <a:p>
            <a:pPr lvl="1"/>
            <a:r>
              <a:rPr lang="en-US" sz="1400" dirty="0"/>
              <a:t>Define a short writeup/presentation on your scenario. We will arrange discussions.</a:t>
            </a:r>
          </a:p>
          <a:p>
            <a:pPr lvl="1"/>
            <a:r>
              <a:rPr lang="en-US" sz="1400" dirty="0"/>
              <a:t>Identify</a:t>
            </a:r>
          </a:p>
          <a:p>
            <a:pPr lvl="2"/>
            <a:r>
              <a:rPr lang="en-US" sz="1200" dirty="0"/>
              <a:t>At least one database to get started with DBaaS.</a:t>
            </a:r>
          </a:p>
          <a:p>
            <a:pPr lvl="2"/>
            <a:r>
              <a:rPr lang="en-US" sz="1200" dirty="0"/>
              <a:t>Three microservices: two atomic services and one composite service.</a:t>
            </a:r>
          </a:p>
          <a:p>
            <a:pPr lvl="2"/>
            <a:r>
              <a:rPr lang="en-US" sz="1200" dirty="0"/>
              <a:t>One web UI project, which can be very simple. </a:t>
            </a:r>
          </a:p>
          <a:p>
            <a:pPr lvl="1"/>
            <a:r>
              <a:rPr lang="en-US" sz="1400" dirty="0"/>
              <a:t>Create GitHub repos and a unifying project. Start a Kanban planning board.</a:t>
            </a:r>
          </a:p>
          <a:p>
            <a:pPr lvl="1"/>
            <a:r>
              <a:rPr lang="en-US" sz="1400" dirty="0"/>
              <a:t>Setup Docker.</a:t>
            </a:r>
          </a:p>
          <a:p>
            <a:r>
              <a:rPr lang="en-US" sz="1600" dirty="0"/>
              <a:t>I am going to hand out credits for Google Cloud and explain AWS Academy.</a:t>
            </a:r>
          </a:p>
          <a:p>
            <a:r>
              <a:rPr lang="en-US" sz="1600" dirty="0"/>
              <a:t>Deploy at least one of your microservices in a container on AWS/Google.</a:t>
            </a:r>
          </a:p>
          <a:p>
            <a:pPr marL="0" indent="0">
              <a:buNone/>
            </a:pPr>
            <a:r>
              <a:rPr lang="en-US" sz="1600" dirty="0"/>
              <a:t>We will provide a more concrete set of steps. This is a lot to absorb.</a:t>
            </a:r>
          </a:p>
        </p:txBody>
      </p:sp>
      <p:sp>
        <p:nvSpPr>
          <p:cNvPr id="3" name="Title 2">
            <a:extLst>
              <a:ext uri="{FF2B5EF4-FFF2-40B4-BE49-F238E27FC236}">
                <a16:creationId xmlns:a16="http://schemas.microsoft.com/office/drawing/2014/main" id="{8E205C47-6251-FF93-75D1-EEE1D07ABDE2}"/>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2677673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04730-0A04-9731-10CC-ED434C5CD61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85CB280F-5BE3-AA76-14C8-E9EC5B864B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7119A5A-2DAB-B56D-9D73-1E3FDCF32C1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90CDA461-71EA-486B-1851-DDE73BCEC3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D727EBA-C6E9-F0ED-9F55-5B1155A6BCC2}"/>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Microservices Continued</a:t>
            </a:r>
          </a:p>
        </p:txBody>
      </p:sp>
      <p:sp>
        <p:nvSpPr>
          <p:cNvPr id="8" name="TextBox 9">
            <a:extLst>
              <a:ext uri="{FF2B5EF4-FFF2-40B4-BE49-F238E27FC236}">
                <a16:creationId xmlns:a16="http://schemas.microsoft.com/office/drawing/2014/main" id="{D364F169-AD5B-C1D2-B064-A2BB67369D3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Tree>
    <p:extLst>
      <p:ext uri="{BB962C8B-B14F-4D97-AF65-F5344CB8AC3E}">
        <p14:creationId xmlns:p14="http://schemas.microsoft.com/office/powerpoint/2010/main" val="1468761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29FDA0-2456-B5E1-6CCA-DA728E090DEF}"/>
              </a:ext>
            </a:extLst>
          </p:cNvPr>
          <p:cNvSpPr>
            <a:spLocks noGrp="1"/>
          </p:cNvSpPr>
          <p:nvPr>
            <p:ph idx="1"/>
          </p:nvPr>
        </p:nvSpPr>
        <p:spPr/>
        <p:txBody>
          <a:bodyPr/>
          <a:lstStyle/>
          <a:p>
            <a:pPr>
              <a:spcBef>
                <a:spcPts val="0"/>
              </a:spcBef>
              <a:spcAft>
                <a:spcPts val="200"/>
              </a:spcAft>
            </a:pPr>
            <a:r>
              <a:rPr lang="en-US" sz="1600" dirty="0"/>
              <a:t>Teams</a:t>
            </a:r>
          </a:p>
          <a:p>
            <a:pPr lvl="1">
              <a:spcBef>
                <a:spcPts val="0"/>
              </a:spcBef>
              <a:spcAft>
                <a:spcPts val="200"/>
              </a:spcAft>
            </a:pPr>
            <a:r>
              <a:rPr lang="en-US" sz="1400" dirty="0"/>
              <a:t>Well, based on the fun we had, you can see why I want to build a course management app.</a:t>
            </a:r>
          </a:p>
          <a:p>
            <a:pPr lvl="1">
              <a:spcBef>
                <a:spcPts val="0"/>
              </a:spcBef>
              <a:spcAft>
                <a:spcPts val="200"/>
              </a:spcAft>
            </a:pPr>
            <a:r>
              <a:rPr lang="en-US" sz="1400" dirty="0" err="1"/>
              <a:t>Rattandeep</a:t>
            </a:r>
            <a:r>
              <a:rPr lang="en-US" sz="1400" dirty="0"/>
              <a:t> and I formed and published teams for people who did not have teams.</a:t>
            </a:r>
            <a:br>
              <a:rPr lang="en-US" sz="1400" dirty="0"/>
            </a:br>
            <a:r>
              <a:rPr lang="en-US" sz="1400" dirty="0"/>
              <a:t>Please meet, choose a focal point and get started.</a:t>
            </a:r>
          </a:p>
          <a:p>
            <a:pPr lvl="1">
              <a:spcBef>
                <a:spcPts val="0"/>
              </a:spcBef>
              <a:spcAft>
                <a:spcPts val="200"/>
              </a:spcAft>
            </a:pPr>
            <a:r>
              <a:rPr lang="en-US" sz="1400" dirty="0" err="1"/>
              <a:t>Rattandeep</a:t>
            </a:r>
            <a:r>
              <a:rPr lang="en-US" sz="1400" dirty="0"/>
              <a:t> and I fixed the errors and issues with the submitted team forms.</a:t>
            </a:r>
            <a:br>
              <a:rPr lang="en-US" sz="1400" dirty="0"/>
            </a:br>
            <a:r>
              <a:rPr lang="en-US" sz="1400" dirty="0"/>
              <a:t>Please verify and validate.</a:t>
            </a:r>
          </a:p>
          <a:p>
            <a:pPr>
              <a:spcBef>
                <a:spcPts val="0"/>
              </a:spcBef>
              <a:spcAft>
                <a:spcPts val="200"/>
              </a:spcAft>
            </a:pPr>
            <a:r>
              <a:rPr lang="en-US" sz="1600" dirty="0"/>
              <a:t>Credits</a:t>
            </a:r>
          </a:p>
          <a:p>
            <a:pPr lvl="1">
              <a:spcBef>
                <a:spcPts val="0"/>
              </a:spcBef>
              <a:spcAft>
                <a:spcPts val="200"/>
              </a:spcAft>
            </a:pPr>
            <a:r>
              <a:rPr lang="en-US" sz="1400" dirty="0"/>
              <a:t>I have $100 credits for Google Cloud. I will republish my cloud app that allocates the credits.</a:t>
            </a:r>
          </a:p>
          <a:p>
            <a:pPr lvl="1">
              <a:spcBef>
                <a:spcPts val="0"/>
              </a:spcBef>
              <a:spcAft>
                <a:spcPts val="200"/>
              </a:spcAft>
            </a:pPr>
            <a:r>
              <a:rPr lang="en-US" sz="1400" dirty="0"/>
              <a:t>AWS:</a:t>
            </a:r>
          </a:p>
          <a:p>
            <a:pPr lvl="2">
              <a:spcBef>
                <a:spcPts val="0"/>
              </a:spcBef>
              <a:spcAft>
                <a:spcPts val="200"/>
              </a:spcAft>
            </a:pPr>
            <a:r>
              <a:rPr lang="en-US" sz="1200" dirty="0"/>
              <a:t>You should receive email invitations to AWS Learner Lab. Please accept and join.</a:t>
            </a:r>
          </a:p>
          <a:p>
            <a:pPr lvl="2">
              <a:spcBef>
                <a:spcPts val="0"/>
              </a:spcBef>
              <a:spcAft>
                <a:spcPts val="200"/>
              </a:spcAft>
            </a:pPr>
            <a:r>
              <a:rPr lang="en-US" sz="1200" dirty="0"/>
              <a:t>We can use AWS Lerner Lab for use cases not covered by free tier.</a:t>
            </a:r>
          </a:p>
          <a:p>
            <a:pPr lvl="2">
              <a:spcBef>
                <a:spcPts val="0"/>
              </a:spcBef>
              <a:spcAft>
                <a:spcPts val="200"/>
              </a:spcAft>
            </a:pPr>
            <a:r>
              <a:rPr lang="en-US" sz="1200" dirty="0"/>
              <a:t>Read/Skim the AWS Academy Learner Lab Student Guide under modules.</a:t>
            </a:r>
          </a:p>
          <a:p>
            <a:pPr>
              <a:spcBef>
                <a:spcPts val="0"/>
              </a:spcBef>
              <a:spcAft>
                <a:spcPts val="200"/>
              </a:spcAft>
            </a:pPr>
            <a:r>
              <a:rPr lang="en-US" sz="1600" dirty="0"/>
              <a:t>Budget alerts:</a:t>
            </a:r>
          </a:p>
          <a:p>
            <a:pPr lvl="1">
              <a:spcBef>
                <a:spcPts val="0"/>
              </a:spcBef>
              <a:spcAft>
                <a:spcPts val="200"/>
              </a:spcAft>
            </a:pPr>
            <a:r>
              <a:rPr lang="en-US" sz="1400" dirty="0"/>
              <a:t>MANAGE your AWS usage and stay in free tier. Set alerts.</a:t>
            </a:r>
            <a:br>
              <a:rPr lang="en-US" sz="1400" dirty="0"/>
            </a:br>
            <a:r>
              <a:rPr lang="en-US" sz="1400" dirty="0">
                <a:hlinkClick r:id="rId2"/>
              </a:rPr>
              <a:t>https://docs.aws.amazon.com/awsaccountbilling/latest/aboutv2/tracking-free-tier-usage.html</a:t>
            </a:r>
            <a:endParaRPr lang="en-US" sz="1400" dirty="0"/>
          </a:p>
          <a:p>
            <a:pPr lvl="1">
              <a:spcBef>
                <a:spcPts val="0"/>
              </a:spcBef>
              <a:spcAft>
                <a:spcPts val="200"/>
              </a:spcAft>
            </a:pPr>
            <a:r>
              <a:rPr lang="en-US" sz="1400" dirty="0"/>
              <a:t>Set up budget alerts on Google: </a:t>
            </a:r>
            <a:r>
              <a:rPr lang="en-US" sz="1400" dirty="0">
                <a:hlinkClick r:id="rId3"/>
              </a:rPr>
              <a:t>https://cloud.google.com/billing/docs/how-to/budgets</a:t>
            </a:r>
            <a:endParaRPr lang="en-US" sz="1400" dirty="0"/>
          </a:p>
          <a:p>
            <a:pPr lvl="1">
              <a:spcBef>
                <a:spcPts val="0"/>
              </a:spcBef>
              <a:spcAft>
                <a:spcPts val="200"/>
              </a:spcAft>
            </a:pPr>
            <a:r>
              <a:rPr lang="en-US" sz="1400" b="1" dirty="0"/>
              <a:t>Shut down VMs, etc. when not using them.</a:t>
            </a:r>
          </a:p>
        </p:txBody>
      </p:sp>
      <p:sp>
        <p:nvSpPr>
          <p:cNvPr id="3" name="Title 2">
            <a:extLst>
              <a:ext uri="{FF2B5EF4-FFF2-40B4-BE49-F238E27FC236}">
                <a16:creationId xmlns:a16="http://schemas.microsoft.com/office/drawing/2014/main" id="{27D395AD-ABF2-A3B9-F767-4C080AECCEA9}"/>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4113450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EC1C3-5E17-DB85-A4E9-A71F45989D1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3081D87-343C-AB72-CE22-9A84F8FAAD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B4CA13C-D37E-C975-C096-28E9C72814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EEE2062-A717-EC3D-899C-3C06955182A1}"/>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F4307869-4C45-2AD3-CF4B-CB981D8B0C5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236B9C0B-E206-47BD-AC1C-C58E815E446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Composites</a:t>
            </a:r>
          </a:p>
        </p:txBody>
      </p:sp>
    </p:spTree>
    <p:extLst>
      <p:ext uri="{BB962C8B-B14F-4D97-AF65-F5344CB8AC3E}">
        <p14:creationId xmlns:p14="http://schemas.microsoft.com/office/powerpoint/2010/main" val="479674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5BDDB-3302-45E0-21FF-FA56D4F412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DB4230-87EE-ED37-4359-4485491C9D42}"/>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E6B5FC56-9AB7-568E-4F74-7490BB2956B2}"/>
              </a:ext>
            </a:extLst>
          </p:cNvPr>
          <p:cNvPicPr>
            <a:picLocks noChangeAspect="1"/>
          </p:cNvPicPr>
          <p:nvPr/>
        </p:nvPicPr>
        <p:blipFill>
          <a:blip r:embed="rId2"/>
          <a:stretch>
            <a:fillRect/>
          </a:stretch>
        </p:blipFill>
        <p:spPr>
          <a:xfrm>
            <a:off x="4290125" y="742950"/>
            <a:ext cx="4677588" cy="3465822"/>
          </a:xfrm>
          <a:prstGeom prst="rect">
            <a:avLst/>
          </a:prstGeom>
        </p:spPr>
      </p:pic>
      <p:pic>
        <p:nvPicPr>
          <p:cNvPr id="2" name="Picture 1">
            <a:extLst>
              <a:ext uri="{FF2B5EF4-FFF2-40B4-BE49-F238E27FC236}">
                <a16:creationId xmlns:a16="http://schemas.microsoft.com/office/drawing/2014/main" id="{2C36614F-960F-C306-E195-FAC191E3AD01}"/>
              </a:ext>
            </a:extLst>
          </p:cNvPr>
          <p:cNvPicPr>
            <a:picLocks noChangeAspect="1"/>
          </p:cNvPicPr>
          <p:nvPr/>
        </p:nvPicPr>
        <p:blipFill>
          <a:blip r:embed="rId3"/>
          <a:stretch>
            <a:fillRect/>
          </a:stretch>
        </p:blipFill>
        <p:spPr>
          <a:xfrm>
            <a:off x="176287" y="693171"/>
            <a:ext cx="3824817" cy="2647950"/>
          </a:xfrm>
          <a:prstGeom prst="rect">
            <a:avLst/>
          </a:prstGeom>
        </p:spPr>
      </p:pic>
    </p:spTree>
    <p:extLst>
      <p:ext uri="{BB962C8B-B14F-4D97-AF65-F5344CB8AC3E}">
        <p14:creationId xmlns:p14="http://schemas.microsoft.com/office/powerpoint/2010/main" val="3539400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0541E36-CD6E-234F-D640-B4B80BF8BAEF}"/>
              </a:ext>
            </a:extLst>
          </p:cNvPr>
          <p:cNvSpPr>
            <a:spLocks noGrp="1"/>
          </p:cNvSpPr>
          <p:nvPr>
            <p:ph idx="1"/>
          </p:nvPr>
        </p:nvSpPr>
        <p:spPr>
          <a:xfrm>
            <a:off x="152400" y="3746828"/>
            <a:ext cx="8839200" cy="758048"/>
          </a:xfrm>
        </p:spPr>
        <p:txBody>
          <a:bodyPr/>
          <a:lstStyle/>
          <a:p>
            <a:pPr marL="0" indent="0">
              <a:buNone/>
            </a:pPr>
            <a:r>
              <a:rPr lang="en-US" dirty="0"/>
              <a:t>This creates some interesting challenges, e.g.</a:t>
            </a:r>
          </a:p>
          <a:p>
            <a:pPr lvl="1"/>
            <a:r>
              <a:rPr lang="en-US" dirty="0"/>
              <a:t>Joins</a:t>
            </a:r>
          </a:p>
          <a:p>
            <a:pPr lvl="1"/>
            <a:r>
              <a:rPr lang="en-US" dirty="0"/>
              <a:t>Foreign Keys</a:t>
            </a:r>
          </a:p>
        </p:txBody>
      </p:sp>
      <p:sp>
        <p:nvSpPr>
          <p:cNvPr id="3" name="Title 2">
            <a:extLst>
              <a:ext uri="{FF2B5EF4-FFF2-40B4-BE49-F238E27FC236}">
                <a16:creationId xmlns:a16="http://schemas.microsoft.com/office/drawing/2014/main" id="{B1B23A7C-966C-7F01-A3DD-757D1EECAA4A}"/>
              </a:ext>
            </a:extLst>
          </p:cNvPr>
          <p:cNvSpPr>
            <a:spLocks noGrp="1"/>
          </p:cNvSpPr>
          <p:nvPr>
            <p:ph type="title"/>
          </p:nvPr>
        </p:nvSpPr>
        <p:spPr/>
        <p:txBody>
          <a:bodyPr/>
          <a:lstStyle/>
          <a:p>
            <a:r>
              <a:rPr lang="en-US" dirty="0"/>
              <a:t>Resource Oriented and Microservices – My Project</a:t>
            </a:r>
          </a:p>
        </p:txBody>
      </p:sp>
      <p:pic>
        <p:nvPicPr>
          <p:cNvPr id="4" name="Picture 3">
            <a:extLst>
              <a:ext uri="{FF2B5EF4-FFF2-40B4-BE49-F238E27FC236}">
                <a16:creationId xmlns:a16="http://schemas.microsoft.com/office/drawing/2014/main" id="{1D84F604-EE26-2AD2-C08F-D4B3D4792C77}"/>
              </a:ext>
            </a:extLst>
          </p:cNvPr>
          <p:cNvPicPr>
            <a:picLocks noChangeAspect="1"/>
          </p:cNvPicPr>
          <p:nvPr/>
        </p:nvPicPr>
        <p:blipFill>
          <a:blip r:embed="rId2"/>
          <a:stretch>
            <a:fillRect/>
          </a:stretch>
        </p:blipFill>
        <p:spPr>
          <a:xfrm>
            <a:off x="153586" y="528935"/>
            <a:ext cx="3819022" cy="3257550"/>
          </a:xfrm>
          <a:prstGeom prst="rect">
            <a:avLst/>
          </a:prstGeom>
        </p:spPr>
      </p:pic>
      <p:pic>
        <p:nvPicPr>
          <p:cNvPr id="5" name="Picture 4">
            <a:extLst>
              <a:ext uri="{FF2B5EF4-FFF2-40B4-BE49-F238E27FC236}">
                <a16:creationId xmlns:a16="http://schemas.microsoft.com/office/drawing/2014/main" id="{CD3781DF-DB7F-1164-5481-2A046F381D99}"/>
              </a:ext>
            </a:extLst>
          </p:cNvPr>
          <p:cNvPicPr>
            <a:picLocks noChangeAspect="1"/>
          </p:cNvPicPr>
          <p:nvPr/>
        </p:nvPicPr>
        <p:blipFill>
          <a:blip r:embed="rId3"/>
          <a:stretch>
            <a:fillRect/>
          </a:stretch>
        </p:blipFill>
        <p:spPr>
          <a:xfrm>
            <a:off x="4495800" y="554490"/>
            <a:ext cx="4310510" cy="3486150"/>
          </a:xfrm>
          <a:prstGeom prst="rect">
            <a:avLst/>
          </a:prstGeom>
        </p:spPr>
      </p:pic>
      <p:sp>
        <p:nvSpPr>
          <p:cNvPr id="6" name="TextBox 5">
            <a:extLst>
              <a:ext uri="{FF2B5EF4-FFF2-40B4-BE49-F238E27FC236}">
                <a16:creationId xmlns:a16="http://schemas.microsoft.com/office/drawing/2014/main" id="{E56887A5-68FA-7CD5-C98F-6A4DF222FF31}"/>
              </a:ext>
            </a:extLst>
          </p:cNvPr>
          <p:cNvSpPr txBox="1"/>
          <p:nvPr/>
        </p:nvSpPr>
        <p:spPr>
          <a:xfrm>
            <a:off x="763186" y="1176635"/>
            <a:ext cx="2124043" cy="646331"/>
          </a:xfrm>
          <a:prstGeom prst="rect">
            <a:avLst/>
          </a:prstGeom>
          <a:noFill/>
        </p:spPr>
        <p:txBody>
          <a:bodyPr wrap="none" rtlCol="0">
            <a:spAutoFit/>
          </a:bodyPr>
          <a:lstStyle/>
          <a:p>
            <a:r>
              <a:rPr lang="en-US" dirty="0"/>
              <a:t>Conceptual Model --</a:t>
            </a:r>
            <a:br>
              <a:rPr lang="en-US" dirty="0"/>
            </a:br>
            <a:r>
              <a:rPr lang="en-US" dirty="0"/>
              <a:t>User, Project, Course</a:t>
            </a:r>
          </a:p>
        </p:txBody>
      </p:sp>
      <p:sp>
        <p:nvSpPr>
          <p:cNvPr id="7" name="TextBox 6">
            <a:extLst>
              <a:ext uri="{FF2B5EF4-FFF2-40B4-BE49-F238E27FC236}">
                <a16:creationId xmlns:a16="http://schemas.microsoft.com/office/drawing/2014/main" id="{2F596E14-7AD5-5760-3DC9-4A604B46BAAF}"/>
              </a:ext>
            </a:extLst>
          </p:cNvPr>
          <p:cNvSpPr txBox="1"/>
          <p:nvPr/>
        </p:nvSpPr>
        <p:spPr>
          <a:xfrm>
            <a:off x="4419600" y="528935"/>
            <a:ext cx="1478290" cy="646331"/>
          </a:xfrm>
          <a:prstGeom prst="rect">
            <a:avLst/>
          </a:prstGeom>
          <a:noFill/>
        </p:spPr>
        <p:txBody>
          <a:bodyPr wrap="none" rtlCol="0">
            <a:spAutoFit/>
          </a:bodyPr>
          <a:lstStyle/>
          <a:p>
            <a:r>
              <a:rPr lang="en-US" dirty="0"/>
              <a:t>Mapped to</a:t>
            </a:r>
            <a:br>
              <a:rPr lang="en-US" dirty="0"/>
            </a:br>
            <a:r>
              <a:rPr lang="en-US" dirty="0"/>
              <a:t>Microservices</a:t>
            </a:r>
          </a:p>
        </p:txBody>
      </p:sp>
      <p:sp>
        <p:nvSpPr>
          <p:cNvPr id="2" name="TextBox 1">
            <a:extLst>
              <a:ext uri="{FF2B5EF4-FFF2-40B4-BE49-F238E27FC236}">
                <a16:creationId xmlns:a16="http://schemas.microsoft.com/office/drawing/2014/main" id="{2380D370-9441-C4A0-D028-8B50D60A78FC}"/>
              </a:ext>
            </a:extLst>
          </p:cNvPr>
          <p:cNvSpPr txBox="1"/>
          <p:nvPr/>
        </p:nvSpPr>
        <p:spPr>
          <a:xfrm>
            <a:off x="4955698" y="4100771"/>
            <a:ext cx="4015458" cy="584775"/>
          </a:xfrm>
          <a:prstGeom prst="rect">
            <a:avLst/>
          </a:prstGeom>
          <a:noFill/>
        </p:spPr>
        <p:txBody>
          <a:bodyPr wrap="none" rtlCol="0">
            <a:spAutoFit/>
          </a:bodyPr>
          <a:lstStyle/>
          <a:p>
            <a:r>
              <a:rPr lang="en-US" sz="1600" dirty="0"/>
              <a:t>If the cluster of resources might be useful</a:t>
            </a:r>
            <a:br>
              <a:rPr lang="en-US" sz="1600" dirty="0"/>
            </a:br>
            <a:r>
              <a:rPr lang="en-US" sz="1600" dirty="0"/>
              <a:t>in other solutions </a:t>
            </a:r>
            <a:r>
              <a:rPr lang="en-US" sz="1600" dirty="0">
                <a:sym typeface="Wingdings" pitchFamily="2" charset="2"/>
              </a:rPr>
              <a:t> It may be a microservice.</a:t>
            </a:r>
            <a:endParaRPr lang="en-US" sz="1600" dirty="0"/>
          </a:p>
        </p:txBody>
      </p:sp>
    </p:spTree>
    <p:extLst>
      <p:ext uri="{BB962C8B-B14F-4D97-AF65-F5344CB8AC3E}">
        <p14:creationId xmlns:p14="http://schemas.microsoft.com/office/powerpoint/2010/main" val="3048857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2150823-8161-0FD5-5E12-B4F51FE20221}"/>
              </a:ext>
            </a:extLst>
          </p:cNvPr>
          <p:cNvSpPr>
            <a:spLocks noGrp="1"/>
          </p:cNvSpPr>
          <p:nvPr>
            <p:ph idx="1"/>
          </p:nvPr>
        </p:nvSpPr>
        <p:spPr/>
        <p:txBody>
          <a:bodyPr/>
          <a:lstStyle/>
          <a:p>
            <a:r>
              <a:rPr lang="en-US" dirty="0"/>
              <a:t>My first sprint with have 5 microservices:</a:t>
            </a:r>
          </a:p>
          <a:p>
            <a:pPr lvl="1"/>
            <a:r>
              <a:rPr lang="en-US" dirty="0"/>
              <a:t>5 core/atomic microservices:</a:t>
            </a:r>
          </a:p>
          <a:p>
            <a:pPr lvl="2"/>
            <a:r>
              <a:rPr lang="en-US" dirty="0" err="1"/>
              <a:t>user_info</a:t>
            </a:r>
            <a:endParaRPr lang="en-US" dirty="0"/>
          </a:p>
          <a:p>
            <a:pPr lvl="2"/>
            <a:r>
              <a:rPr lang="en-US" dirty="0" err="1"/>
              <a:t>courseworks_adaptor</a:t>
            </a:r>
            <a:endParaRPr lang="en-US" dirty="0"/>
          </a:p>
          <a:p>
            <a:pPr lvl="2"/>
            <a:r>
              <a:rPr lang="en-US" dirty="0" err="1"/>
              <a:t>course_info</a:t>
            </a:r>
            <a:endParaRPr lang="en-US" dirty="0"/>
          </a:p>
          <a:p>
            <a:pPr lvl="2"/>
            <a:r>
              <a:rPr lang="en-US" dirty="0" err="1"/>
              <a:t>student_coupons</a:t>
            </a:r>
            <a:endParaRPr lang="en-US" dirty="0"/>
          </a:p>
          <a:p>
            <a:pPr lvl="2"/>
            <a:r>
              <a:rPr lang="en-US" dirty="0" err="1"/>
              <a:t>project_teams</a:t>
            </a:r>
            <a:endParaRPr lang="en-US" dirty="0"/>
          </a:p>
          <a:p>
            <a:pPr lvl="1"/>
            <a:r>
              <a:rPr lang="en-US" dirty="0"/>
              <a:t>1 composite/integration microservice: </a:t>
            </a:r>
            <a:r>
              <a:rPr lang="en-US" dirty="0" err="1"/>
              <a:t>core_course_management</a:t>
            </a:r>
            <a:endParaRPr lang="en-US" dirty="0"/>
          </a:p>
          <a:p>
            <a:r>
              <a:rPr lang="en-US" dirty="0"/>
              <a:t>The composite service:</a:t>
            </a:r>
          </a:p>
          <a:p>
            <a:pPr lvl="1"/>
            <a:r>
              <a:rPr lang="en-US" dirty="0"/>
              <a:t>Implements “consistency” in the data in the core services, e.g. “foreign keys.”</a:t>
            </a:r>
          </a:p>
          <a:p>
            <a:pPr lvl="1"/>
            <a:r>
              <a:rPr lang="en-US" dirty="0"/>
              <a:t>Eliminates the need for complex logic in the UI or client, which would be impacted by changes.</a:t>
            </a:r>
          </a:p>
          <a:p>
            <a:pPr lvl="1"/>
            <a:r>
              <a:rPr lang="en-US" dirty="0"/>
              <a:t>Exposes only information from the basic services that the client requires.</a:t>
            </a:r>
          </a:p>
          <a:p>
            <a:r>
              <a:rPr lang="en-US" dirty="0"/>
              <a:t>The composite service is conceptually similar to a database view.</a:t>
            </a:r>
          </a:p>
          <a:p>
            <a:pPr lvl="2"/>
            <a:endParaRPr lang="en-US" dirty="0"/>
          </a:p>
          <a:p>
            <a:pPr lvl="1"/>
            <a:endParaRPr lang="en-US" dirty="0"/>
          </a:p>
        </p:txBody>
      </p:sp>
      <p:sp>
        <p:nvSpPr>
          <p:cNvPr id="5" name="Title 4">
            <a:extLst>
              <a:ext uri="{FF2B5EF4-FFF2-40B4-BE49-F238E27FC236}">
                <a16:creationId xmlns:a16="http://schemas.microsoft.com/office/drawing/2014/main" id="{1854F176-4B5A-4EB0-290F-C9AA0C330CB8}"/>
              </a:ext>
            </a:extLst>
          </p:cNvPr>
          <p:cNvSpPr>
            <a:spLocks noGrp="1"/>
          </p:cNvSpPr>
          <p:nvPr>
            <p:ph type="title"/>
          </p:nvPr>
        </p:nvSpPr>
        <p:spPr/>
        <p:txBody>
          <a:bodyPr/>
          <a:lstStyle/>
          <a:p>
            <a:r>
              <a:rPr lang="en-US" dirty="0"/>
              <a:t>First Group of Microservices</a:t>
            </a:r>
          </a:p>
        </p:txBody>
      </p:sp>
      <p:pic>
        <p:nvPicPr>
          <p:cNvPr id="7" name="Picture 6">
            <a:extLst>
              <a:ext uri="{FF2B5EF4-FFF2-40B4-BE49-F238E27FC236}">
                <a16:creationId xmlns:a16="http://schemas.microsoft.com/office/drawing/2014/main" id="{FE45E30D-4642-D4A6-25B6-D179F91AEA04}"/>
              </a:ext>
            </a:extLst>
          </p:cNvPr>
          <p:cNvPicPr>
            <a:picLocks noChangeAspect="1"/>
          </p:cNvPicPr>
          <p:nvPr/>
        </p:nvPicPr>
        <p:blipFill>
          <a:blip r:embed="rId2"/>
          <a:stretch>
            <a:fillRect/>
          </a:stretch>
        </p:blipFill>
        <p:spPr>
          <a:xfrm>
            <a:off x="4748560" y="590550"/>
            <a:ext cx="4114800" cy="1752349"/>
          </a:xfrm>
          <a:prstGeom prst="rect">
            <a:avLst/>
          </a:prstGeom>
        </p:spPr>
      </p:pic>
    </p:spTree>
    <p:extLst>
      <p:ext uri="{BB962C8B-B14F-4D97-AF65-F5344CB8AC3E}">
        <p14:creationId xmlns:p14="http://schemas.microsoft.com/office/powerpoint/2010/main" val="2893278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DD20DB-F2E2-67D2-0C3E-82A2F7B7C62D}"/>
              </a:ext>
            </a:extLst>
          </p:cNvPr>
          <p:cNvSpPr>
            <a:spLocks noGrp="1"/>
          </p:cNvSpPr>
          <p:nvPr>
            <p:ph idx="1"/>
          </p:nvPr>
        </p:nvSpPr>
        <p:spPr>
          <a:xfrm>
            <a:off x="152400" y="3222483"/>
            <a:ext cx="8839200" cy="1406667"/>
          </a:xfrm>
        </p:spPr>
        <p:txBody>
          <a:bodyPr/>
          <a:lstStyle/>
          <a:p>
            <a:r>
              <a:rPr lang="en-US" sz="1600" dirty="0"/>
              <a:t>The GET on the composite invokes GET on several atomic services. This can occur synchronously or asynchronously in parallel.</a:t>
            </a:r>
          </a:p>
          <a:p>
            <a:r>
              <a:rPr lang="en-US" sz="1600" dirty="0"/>
              <a:t>PUT, POST and DELETE are more complex. Your logic may have to undo some delegated updates that occur if others fail.</a:t>
            </a:r>
          </a:p>
          <a:p>
            <a:r>
              <a:rPr lang="en-US" sz="1600" dirty="0"/>
              <a:t>To get started, we will just use simple logic but explore more complex approaches.</a:t>
            </a:r>
          </a:p>
        </p:txBody>
      </p:sp>
      <p:sp>
        <p:nvSpPr>
          <p:cNvPr id="3" name="Title 2">
            <a:extLst>
              <a:ext uri="{FF2B5EF4-FFF2-40B4-BE49-F238E27FC236}">
                <a16:creationId xmlns:a16="http://schemas.microsoft.com/office/drawing/2014/main" id="{A05C934C-9972-071B-7F1E-C328B0A9084C}"/>
              </a:ext>
            </a:extLst>
          </p:cNvPr>
          <p:cNvSpPr>
            <a:spLocks noGrp="1"/>
          </p:cNvSpPr>
          <p:nvPr>
            <p:ph type="title"/>
          </p:nvPr>
        </p:nvSpPr>
        <p:spPr/>
        <p:txBody>
          <a:bodyPr/>
          <a:lstStyle/>
          <a:p>
            <a:r>
              <a:rPr lang="en-US" dirty="0"/>
              <a:t>Composite Microservice Logic</a:t>
            </a:r>
          </a:p>
        </p:txBody>
      </p:sp>
      <p:pic>
        <p:nvPicPr>
          <p:cNvPr id="4" name="Picture 3">
            <a:extLst>
              <a:ext uri="{FF2B5EF4-FFF2-40B4-BE49-F238E27FC236}">
                <a16:creationId xmlns:a16="http://schemas.microsoft.com/office/drawing/2014/main" id="{857E84F7-9376-88A5-ED60-B7761B6B5BB2}"/>
              </a:ext>
            </a:extLst>
          </p:cNvPr>
          <p:cNvPicPr>
            <a:picLocks noChangeAspect="1"/>
          </p:cNvPicPr>
          <p:nvPr/>
        </p:nvPicPr>
        <p:blipFill>
          <a:blip r:embed="rId2"/>
          <a:stretch>
            <a:fillRect/>
          </a:stretch>
        </p:blipFill>
        <p:spPr>
          <a:xfrm>
            <a:off x="381000" y="514350"/>
            <a:ext cx="7772400" cy="2708133"/>
          </a:xfrm>
          <a:prstGeom prst="rect">
            <a:avLst/>
          </a:prstGeom>
        </p:spPr>
      </p:pic>
    </p:spTree>
    <p:extLst>
      <p:ext uri="{BB962C8B-B14F-4D97-AF65-F5344CB8AC3E}">
        <p14:creationId xmlns:p14="http://schemas.microsoft.com/office/powerpoint/2010/main" val="1306507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103493-01D4-599A-47A2-93386A05F92C}"/>
              </a:ext>
            </a:extLst>
          </p:cNvPr>
          <p:cNvSpPr>
            <a:spLocks noGrp="1"/>
          </p:cNvSpPr>
          <p:nvPr>
            <p:ph idx="1"/>
          </p:nvPr>
        </p:nvSpPr>
        <p:spPr>
          <a:xfrm>
            <a:off x="152400" y="3257550"/>
            <a:ext cx="8839200" cy="1371600"/>
          </a:xfrm>
        </p:spPr>
        <p:txBody>
          <a:bodyPr/>
          <a:lstStyle/>
          <a:p>
            <a:pPr>
              <a:spcBef>
                <a:spcPts val="0"/>
              </a:spcBef>
              <a:spcAft>
                <a:spcPts val="200"/>
              </a:spcAft>
            </a:pPr>
            <a:r>
              <a:rPr lang="en-US" sz="1600" dirty="0"/>
              <a:t>There are two base patterns: choreography and orchestration.</a:t>
            </a:r>
          </a:p>
          <a:p>
            <a:pPr>
              <a:spcBef>
                <a:spcPts val="0"/>
              </a:spcBef>
              <a:spcAft>
                <a:spcPts val="200"/>
              </a:spcAft>
            </a:pPr>
            <a:r>
              <a:rPr lang="en-US" sz="1600" dirty="0"/>
              <a:t>There also several different implementation technologies and choices.</a:t>
            </a:r>
          </a:p>
          <a:p>
            <a:pPr>
              <a:spcBef>
                <a:spcPts val="0"/>
              </a:spcBef>
              <a:spcAft>
                <a:spcPts val="200"/>
              </a:spcAft>
            </a:pPr>
            <a:r>
              <a:rPr lang="en-US" sz="1600" dirty="0"/>
              <a:t>And many related concepts, e.g. Sagas, Event Driven Architectures, Pub/Sub, … …</a:t>
            </a:r>
          </a:p>
          <a:p>
            <a:pPr>
              <a:spcBef>
                <a:spcPts val="0"/>
              </a:spcBef>
              <a:spcAft>
                <a:spcPts val="200"/>
              </a:spcAft>
            </a:pPr>
            <a:r>
              <a:rPr lang="en-US" sz="1600" dirty="0"/>
              <a:t>We will cover and explore incrementally, but for now we will keep it simple and do</a:t>
            </a:r>
            <a:br>
              <a:rPr lang="en-US" sz="1600" dirty="0"/>
            </a:br>
            <a:r>
              <a:rPr lang="en-US" sz="1600" dirty="0"/>
              <a:t>traditional “if … then …” code.</a:t>
            </a:r>
          </a:p>
        </p:txBody>
      </p:sp>
      <p:sp>
        <p:nvSpPr>
          <p:cNvPr id="3" name="Title 2">
            <a:extLst>
              <a:ext uri="{FF2B5EF4-FFF2-40B4-BE49-F238E27FC236}">
                <a16:creationId xmlns:a16="http://schemas.microsoft.com/office/drawing/2014/main" id="{D4AD3B4C-8DAD-0F78-8E1F-0F5D19768BB0}"/>
              </a:ext>
            </a:extLst>
          </p:cNvPr>
          <p:cNvSpPr>
            <a:spLocks noGrp="1"/>
          </p:cNvSpPr>
          <p:nvPr>
            <p:ph type="title"/>
          </p:nvPr>
        </p:nvSpPr>
        <p:spPr/>
        <p:txBody>
          <a:bodyPr/>
          <a:lstStyle/>
          <a:p>
            <a:r>
              <a:rPr lang="en-US" dirty="0"/>
              <a:t>Behavioral Composition</a:t>
            </a:r>
          </a:p>
        </p:txBody>
      </p:sp>
      <p:pic>
        <p:nvPicPr>
          <p:cNvPr id="1026" name="Picture 2">
            <a:extLst>
              <a:ext uri="{FF2B5EF4-FFF2-40B4-BE49-F238E27FC236}">
                <a16:creationId xmlns:a16="http://schemas.microsoft.com/office/drawing/2014/main" id="{C13BD54B-049D-562B-BC37-FD3EF0A6D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984" y="698435"/>
            <a:ext cx="6019800" cy="242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846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CF04DFB-180F-5947-A5BE-0243DFD60753}"/>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51DE7049-3EC5-0E46-A3F1-EBC31451F757}"/>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41A45F3D-AB89-FC4B-8C20-4AC25D00461A}"/>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719A41CD-D1CD-E741-B209-B21AB2C31D3D}"/>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530450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ED2F-8297-3349-8772-0F77579C22CB}"/>
              </a:ext>
            </a:extLst>
          </p:cNvPr>
          <p:cNvSpPr>
            <a:spLocks noGrp="1"/>
          </p:cNvSpPr>
          <p:nvPr>
            <p:ph type="title"/>
          </p:nvPr>
        </p:nvSpPr>
        <p:spPr/>
        <p:txBody>
          <a:bodyPr/>
          <a:lstStyle/>
          <a:p>
            <a:r>
              <a:rPr lang="en-US" sz="2000" dirty="0"/>
              <a:t>In Code: Composition and Asynchronous Method Invocation</a:t>
            </a:r>
          </a:p>
        </p:txBody>
      </p:sp>
      <p:pic>
        <p:nvPicPr>
          <p:cNvPr id="3" name="Picture 2">
            <a:extLst>
              <a:ext uri="{FF2B5EF4-FFF2-40B4-BE49-F238E27FC236}">
                <a16:creationId xmlns:a16="http://schemas.microsoft.com/office/drawing/2014/main" id="{53019853-55A0-FB4E-B9CA-6DDCE7429234}"/>
              </a:ext>
            </a:extLst>
          </p:cNvPr>
          <p:cNvPicPr>
            <a:picLocks noChangeAspect="1"/>
          </p:cNvPicPr>
          <p:nvPr/>
        </p:nvPicPr>
        <p:blipFill>
          <a:blip r:embed="rId2"/>
          <a:stretch>
            <a:fillRect/>
          </a:stretch>
        </p:blipFill>
        <p:spPr>
          <a:xfrm>
            <a:off x="4184939" y="749722"/>
            <a:ext cx="4622656" cy="3152888"/>
          </a:xfrm>
          <a:prstGeom prst="rect">
            <a:avLst/>
          </a:prstGeom>
        </p:spPr>
      </p:pic>
      <p:cxnSp>
        <p:nvCxnSpPr>
          <p:cNvPr id="6" name="Straight Arrow Connector 5">
            <a:extLst>
              <a:ext uri="{FF2B5EF4-FFF2-40B4-BE49-F238E27FC236}">
                <a16:creationId xmlns:a16="http://schemas.microsoft.com/office/drawing/2014/main" id="{168357FE-F624-9F45-83A5-BC21AEE331EE}"/>
              </a:ext>
            </a:extLst>
          </p:cNvPr>
          <p:cNvCxnSpPr/>
          <p:nvPr/>
        </p:nvCxnSpPr>
        <p:spPr>
          <a:xfrm>
            <a:off x="2975519" y="1769664"/>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AFED746-BF4B-D049-AD6E-34FE0ABE2781}"/>
              </a:ext>
            </a:extLst>
          </p:cNvPr>
          <p:cNvSpPr txBox="1"/>
          <p:nvPr/>
        </p:nvSpPr>
        <p:spPr>
          <a:xfrm>
            <a:off x="3366881" y="1498777"/>
            <a:ext cx="631904" cy="253916"/>
          </a:xfrm>
          <a:prstGeom prst="rect">
            <a:avLst/>
          </a:prstGeom>
          <a:noFill/>
        </p:spPr>
        <p:txBody>
          <a:bodyPr wrap="none" rtlCol="0">
            <a:spAutoFit/>
          </a:bodyPr>
          <a:lstStyle/>
          <a:p>
            <a:r>
              <a:rPr lang="en-US" sz="1050" dirty="0"/>
              <a:t>Request</a:t>
            </a:r>
          </a:p>
        </p:txBody>
      </p:sp>
      <p:cxnSp>
        <p:nvCxnSpPr>
          <p:cNvPr id="10" name="Straight Arrow Connector 9">
            <a:extLst>
              <a:ext uri="{FF2B5EF4-FFF2-40B4-BE49-F238E27FC236}">
                <a16:creationId xmlns:a16="http://schemas.microsoft.com/office/drawing/2014/main" id="{630D6577-7C0E-5F43-A71F-8623EEBEFE4A}"/>
              </a:ext>
            </a:extLst>
          </p:cNvPr>
          <p:cNvCxnSpPr>
            <a:cxnSpLocks/>
          </p:cNvCxnSpPr>
          <p:nvPr/>
        </p:nvCxnSpPr>
        <p:spPr>
          <a:xfrm flipH="1">
            <a:off x="2975519" y="1995460"/>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23CD640-8B26-8C40-A233-976C2B8CA531}"/>
              </a:ext>
            </a:extLst>
          </p:cNvPr>
          <p:cNvSpPr txBox="1"/>
          <p:nvPr/>
        </p:nvSpPr>
        <p:spPr>
          <a:xfrm>
            <a:off x="3221953" y="2011210"/>
            <a:ext cx="994183" cy="415498"/>
          </a:xfrm>
          <a:prstGeom prst="rect">
            <a:avLst/>
          </a:prstGeom>
          <a:noFill/>
        </p:spPr>
        <p:txBody>
          <a:bodyPr wrap="none" rtlCol="0">
            <a:spAutoFit/>
          </a:bodyPr>
          <a:lstStyle/>
          <a:p>
            <a:r>
              <a:rPr lang="en-US" sz="1050" dirty="0"/>
              <a:t>202 ACCEPTED</a:t>
            </a:r>
            <a:br>
              <a:rPr lang="en-US" sz="1050" dirty="0"/>
            </a:br>
            <a:r>
              <a:rPr lang="en-US" sz="1050" dirty="0"/>
              <a:t>Location</a:t>
            </a:r>
          </a:p>
        </p:txBody>
      </p:sp>
      <p:cxnSp>
        <p:nvCxnSpPr>
          <p:cNvPr id="14" name="Straight Arrow Connector 13">
            <a:extLst>
              <a:ext uri="{FF2B5EF4-FFF2-40B4-BE49-F238E27FC236}">
                <a16:creationId xmlns:a16="http://schemas.microsoft.com/office/drawing/2014/main" id="{CC2B04F5-4195-E74C-B4AB-2B695F347755}"/>
              </a:ext>
            </a:extLst>
          </p:cNvPr>
          <p:cNvCxnSpPr/>
          <p:nvPr/>
        </p:nvCxnSpPr>
        <p:spPr>
          <a:xfrm>
            <a:off x="2964041" y="2841913"/>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63DC50A-E407-864F-94AA-2E381ABDB49F}"/>
              </a:ext>
            </a:extLst>
          </p:cNvPr>
          <p:cNvSpPr txBox="1"/>
          <p:nvPr/>
        </p:nvSpPr>
        <p:spPr>
          <a:xfrm>
            <a:off x="3285131" y="2824929"/>
            <a:ext cx="712054" cy="253916"/>
          </a:xfrm>
          <a:prstGeom prst="rect">
            <a:avLst/>
          </a:prstGeom>
          <a:noFill/>
        </p:spPr>
        <p:txBody>
          <a:bodyPr wrap="none" rtlCol="0">
            <a:spAutoFit/>
          </a:bodyPr>
          <a:lstStyle/>
          <a:p>
            <a:r>
              <a:rPr lang="en-US" sz="1050" dirty="0"/>
              <a:t>GET (Poll)</a:t>
            </a:r>
          </a:p>
        </p:txBody>
      </p:sp>
      <p:cxnSp>
        <p:nvCxnSpPr>
          <p:cNvPr id="16" name="Straight Arrow Connector 15">
            <a:extLst>
              <a:ext uri="{FF2B5EF4-FFF2-40B4-BE49-F238E27FC236}">
                <a16:creationId xmlns:a16="http://schemas.microsoft.com/office/drawing/2014/main" id="{2017CE37-037B-0049-8F12-513D63F8F642}"/>
              </a:ext>
            </a:extLst>
          </p:cNvPr>
          <p:cNvCxnSpPr>
            <a:cxnSpLocks/>
          </p:cNvCxnSpPr>
          <p:nvPr/>
        </p:nvCxnSpPr>
        <p:spPr>
          <a:xfrm flipH="1">
            <a:off x="2982503" y="3055762"/>
            <a:ext cx="1203939" cy="425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9F71AC3-5C1C-974D-88B5-EA7FD3F4A849}"/>
              </a:ext>
            </a:extLst>
          </p:cNvPr>
          <p:cNvSpPr txBox="1"/>
          <p:nvPr/>
        </p:nvSpPr>
        <p:spPr>
          <a:xfrm>
            <a:off x="3221141" y="3088284"/>
            <a:ext cx="391454" cy="253916"/>
          </a:xfrm>
          <a:prstGeom prst="rect">
            <a:avLst/>
          </a:prstGeom>
          <a:noFill/>
        </p:spPr>
        <p:txBody>
          <a:bodyPr wrap="none" rtlCol="0">
            <a:spAutoFit/>
          </a:bodyPr>
          <a:lstStyle/>
          <a:p>
            <a:r>
              <a:rPr lang="en-US" sz="1050" dirty="0"/>
              <a:t>200</a:t>
            </a:r>
          </a:p>
        </p:txBody>
      </p:sp>
      <p:sp>
        <p:nvSpPr>
          <p:cNvPr id="8" name="Content Placeholder 3">
            <a:extLst>
              <a:ext uri="{FF2B5EF4-FFF2-40B4-BE49-F238E27FC236}">
                <a16:creationId xmlns:a16="http://schemas.microsoft.com/office/drawing/2014/main" id="{FDF74E57-9A20-9948-AA21-C7A5175FA69F}"/>
              </a:ext>
            </a:extLst>
          </p:cNvPr>
          <p:cNvSpPr>
            <a:spLocks noGrp="1"/>
          </p:cNvSpPr>
          <p:nvPr>
            <p:ph sz="half" idx="1"/>
          </p:nvPr>
        </p:nvSpPr>
        <p:spPr>
          <a:xfrm>
            <a:off x="120185" y="590550"/>
            <a:ext cx="5155799" cy="4069773"/>
          </a:xfrm>
        </p:spPr>
        <p:txBody>
          <a:bodyPr>
            <a:normAutofit/>
          </a:bodyPr>
          <a:lstStyle/>
          <a:p>
            <a:pPr>
              <a:lnSpc>
                <a:spcPct val="120000"/>
              </a:lnSpc>
              <a:spcBef>
                <a:spcPts val="0"/>
              </a:spcBef>
              <a:spcAft>
                <a:spcPts val="225"/>
              </a:spcAft>
            </a:pPr>
            <a:r>
              <a:rPr lang="en-US" sz="1350" dirty="0"/>
              <a:t>Composite operations can “take a while.”</a:t>
            </a:r>
          </a:p>
          <a:p>
            <a:pPr>
              <a:lnSpc>
                <a:spcPct val="120000"/>
              </a:lnSpc>
              <a:spcBef>
                <a:spcPts val="0"/>
              </a:spcBef>
              <a:spcAft>
                <a:spcPts val="225"/>
              </a:spcAft>
            </a:pPr>
            <a:endParaRPr lang="en-US" sz="1350" dirty="0"/>
          </a:p>
          <a:p>
            <a:pPr>
              <a:lnSpc>
                <a:spcPct val="120000"/>
              </a:lnSpc>
              <a:spcBef>
                <a:spcPts val="0"/>
              </a:spcBef>
              <a:spcAft>
                <a:spcPts val="225"/>
              </a:spcAft>
            </a:pPr>
            <a:r>
              <a:rPr lang="en-US" sz="1350" dirty="0"/>
              <a:t>“Holding open connections and waiting can be bad.”</a:t>
            </a:r>
          </a:p>
          <a:p>
            <a:pPr lvl="1">
              <a:lnSpc>
                <a:spcPct val="120000"/>
              </a:lnSpc>
              <a:spcBef>
                <a:spcPts val="0"/>
              </a:spcBef>
              <a:spcAft>
                <a:spcPts val="225"/>
              </a:spcAft>
            </a:pPr>
            <a:r>
              <a:rPr lang="en-US" sz="1150" dirty="0"/>
              <a:t>Consumes resources.</a:t>
            </a:r>
          </a:p>
          <a:p>
            <a:pPr lvl="1">
              <a:lnSpc>
                <a:spcPct val="120000"/>
              </a:lnSpc>
              <a:spcBef>
                <a:spcPts val="0"/>
              </a:spcBef>
              <a:spcAft>
                <a:spcPts val="225"/>
              </a:spcAft>
            </a:pPr>
            <a:r>
              <a:rPr lang="en-US" sz="1150" dirty="0"/>
              <a:t>Connections can break.</a:t>
            </a:r>
          </a:p>
          <a:p>
            <a:pPr lvl="1">
              <a:lnSpc>
                <a:spcPct val="120000"/>
              </a:lnSpc>
              <a:spcBef>
                <a:spcPts val="0"/>
              </a:spcBef>
              <a:spcAft>
                <a:spcPts val="225"/>
              </a:spcAft>
            </a:pPr>
            <a:r>
              <a:rPr lang="en-US" sz="1150" dirty="0"/>
              <a:t>... ...</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There are two options:</a:t>
            </a:r>
          </a:p>
          <a:p>
            <a:pPr lvl="1">
              <a:lnSpc>
                <a:spcPct val="120000"/>
              </a:lnSpc>
              <a:spcBef>
                <a:spcPts val="0"/>
              </a:spcBef>
              <a:spcAft>
                <a:spcPts val="225"/>
              </a:spcAft>
            </a:pPr>
            <a:r>
              <a:rPr lang="en-US" sz="1150" dirty="0"/>
              <a:t>Polling</a:t>
            </a:r>
          </a:p>
          <a:p>
            <a:pPr lvl="1">
              <a:lnSpc>
                <a:spcPct val="120000"/>
              </a:lnSpc>
              <a:spcBef>
                <a:spcPts val="0"/>
              </a:spcBef>
              <a:spcAft>
                <a:spcPts val="225"/>
              </a:spcAft>
            </a:pPr>
            <a:r>
              <a:rPr lang="en-US" sz="1150" dirty="0"/>
              <a:t>Callbacks</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Our next pattern is composition and “polling.”</a:t>
            </a:r>
            <a:br>
              <a:rPr lang="en-US" sz="1350" dirty="0"/>
            </a:br>
            <a:r>
              <a:rPr lang="en-US" sz="1350" dirty="0"/>
              <a:t>Create a new user requires:</a:t>
            </a:r>
          </a:p>
          <a:p>
            <a:pPr lvl="1">
              <a:lnSpc>
                <a:spcPct val="120000"/>
              </a:lnSpc>
              <a:spcBef>
                <a:spcPts val="0"/>
              </a:spcBef>
              <a:spcAft>
                <a:spcPts val="225"/>
              </a:spcAft>
            </a:pPr>
            <a:r>
              <a:rPr lang="en-US" sz="1150" dirty="0"/>
              <a:t>Updating the user database.</a:t>
            </a:r>
          </a:p>
          <a:p>
            <a:pPr lvl="1">
              <a:lnSpc>
                <a:spcPct val="120000"/>
              </a:lnSpc>
              <a:spcBef>
                <a:spcPts val="0"/>
              </a:spcBef>
              <a:spcAft>
                <a:spcPts val="225"/>
              </a:spcAft>
            </a:pPr>
            <a:r>
              <a:rPr lang="en-US" sz="1150" dirty="0"/>
              <a:t>Verifying a submitted address.</a:t>
            </a:r>
          </a:p>
          <a:p>
            <a:pPr lvl="1">
              <a:lnSpc>
                <a:spcPct val="120000"/>
              </a:lnSpc>
              <a:spcBef>
                <a:spcPts val="0"/>
              </a:spcBef>
              <a:spcAft>
                <a:spcPts val="225"/>
              </a:spcAft>
            </a:pPr>
            <a:r>
              <a:rPr lang="en-US" sz="1150" dirty="0"/>
              <a:t>Creating an account in the catalog service.</a:t>
            </a:r>
          </a:p>
          <a:p>
            <a:pPr lvl="1">
              <a:lnSpc>
                <a:spcPct val="120000"/>
              </a:lnSpc>
              <a:spcBef>
                <a:spcPts val="0"/>
              </a:spcBef>
              <a:spcAft>
                <a:spcPts val="225"/>
              </a:spcAft>
            </a:pPr>
            <a:endParaRPr lang="en-US" sz="1150" dirty="0"/>
          </a:p>
        </p:txBody>
      </p:sp>
    </p:spTree>
    <p:extLst>
      <p:ext uri="{BB962C8B-B14F-4D97-AF65-F5344CB8AC3E}">
        <p14:creationId xmlns:p14="http://schemas.microsoft.com/office/powerpoint/2010/main" val="1485562926"/>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81A2A9-4509-E541-940F-AA288EE86411}"/>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23E3BF8B-EC0F-0E4D-AF1F-3C4BC3EB0C14}"/>
              </a:ext>
            </a:extLst>
          </p:cNvPr>
          <p:cNvSpPr>
            <a:spLocks noGrp="1"/>
          </p:cNvSpPr>
          <p:nvPr>
            <p:ph type="title"/>
          </p:nvPr>
        </p:nvSpPr>
        <p:spPr/>
        <p:txBody>
          <a:bodyPr/>
          <a:lstStyle/>
          <a:p>
            <a:r>
              <a:rPr lang="en-US" dirty="0"/>
              <a:t>In Code: Service Orchestration/Composition</a:t>
            </a:r>
          </a:p>
        </p:txBody>
      </p:sp>
      <p:pic>
        <p:nvPicPr>
          <p:cNvPr id="4" name="Picture 3">
            <a:extLst>
              <a:ext uri="{FF2B5EF4-FFF2-40B4-BE49-F238E27FC236}">
                <a16:creationId xmlns:a16="http://schemas.microsoft.com/office/drawing/2014/main" id="{79DF5738-2A78-2145-BD0B-702D41223B4D}"/>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3666872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AF0576-AC26-95DC-8FD5-55C916B2EC60}"/>
              </a:ext>
            </a:extLst>
          </p:cNvPr>
          <p:cNvSpPr>
            <a:spLocks noGrp="1"/>
          </p:cNvSpPr>
          <p:nvPr>
            <p:ph idx="1"/>
          </p:nvPr>
        </p:nvSpPr>
        <p:spPr/>
        <p:txBody>
          <a:bodyPr/>
          <a:lstStyle/>
          <a:p>
            <a:r>
              <a:rPr lang="en-US" sz="1600" dirty="0"/>
              <a:t>Implementing a complex orchestration in code can become complex.</a:t>
            </a:r>
          </a:p>
          <a:p>
            <a:r>
              <a:rPr lang="en-US" sz="1600" dirty="0"/>
              <a:t>High layer abstractions and tools have emerged, e.g. BPMN.</a:t>
            </a:r>
          </a:p>
          <a:p>
            <a:pPr lvl="1"/>
            <a:r>
              <a:rPr lang="en-US" sz="1400" dirty="0"/>
              <a:t>“Business Process Model and Notation (BPMN) is a graphical representation for specifying business processes in a business process model.”</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There are products for defining BPMN processes, generating code, executing, … …, e.g.</a:t>
            </a:r>
            <a:br>
              <a:rPr lang="en-US" sz="1400" dirty="0"/>
            </a:br>
            <a:r>
              <a:rPr lang="en-US" sz="1400" dirty="0"/>
              <a:t>Camunda: </a:t>
            </a:r>
            <a:r>
              <a:rPr lang="en-US" sz="1400" dirty="0">
                <a:hlinkClick r:id="rId2"/>
              </a:rPr>
              <a:t>https://camunda.com/bpmn/</a:t>
            </a:r>
            <a:endParaRPr lang="en-US" sz="1400" dirty="0"/>
          </a:p>
          <a:p>
            <a:r>
              <a:rPr lang="en-US" sz="1600" dirty="0"/>
              <a:t>There are other languages, tools, execution engines, … …</a:t>
            </a:r>
          </a:p>
          <a:p>
            <a:pPr lvl="1"/>
            <a:endParaRPr lang="en-US" sz="1400" dirty="0"/>
          </a:p>
          <a:p>
            <a:pPr lvl="1"/>
            <a:endParaRPr lang="en-US" sz="1400" dirty="0"/>
          </a:p>
        </p:txBody>
      </p:sp>
      <p:sp>
        <p:nvSpPr>
          <p:cNvPr id="3" name="Title 2">
            <a:extLst>
              <a:ext uri="{FF2B5EF4-FFF2-40B4-BE49-F238E27FC236}">
                <a16:creationId xmlns:a16="http://schemas.microsoft.com/office/drawing/2014/main" id="{BA1694F3-387A-FDD9-8E0B-8D45761C2377}"/>
              </a:ext>
            </a:extLst>
          </p:cNvPr>
          <p:cNvSpPr>
            <a:spLocks noGrp="1"/>
          </p:cNvSpPr>
          <p:nvPr>
            <p:ph type="title"/>
          </p:nvPr>
        </p:nvSpPr>
        <p:spPr/>
        <p:txBody>
          <a:bodyPr/>
          <a:lstStyle/>
          <a:p>
            <a:r>
              <a:rPr lang="en-US" dirty="0"/>
              <a:t>Service Orchestration</a:t>
            </a:r>
          </a:p>
        </p:txBody>
      </p:sp>
      <p:pic>
        <p:nvPicPr>
          <p:cNvPr id="2052" name="Picture 4" descr="BPMN pizza example">
            <a:extLst>
              <a:ext uri="{FF2B5EF4-FFF2-40B4-BE49-F238E27FC236}">
                <a16:creationId xmlns:a16="http://schemas.microsoft.com/office/drawing/2014/main" id="{B4658516-0CB7-8393-EA6F-01F1F9543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04950"/>
            <a:ext cx="3276600" cy="200418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51A3143-E9AA-298D-9032-F32268E3E8F8}"/>
              </a:ext>
            </a:extLst>
          </p:cNvPr>
          <p:cNvSpPr/>
          <p:nvPr/>
        </p:nvSpPr>
        <p:spPr>
          <a:xfrm>
            <a:off x="5791200" y="1809750"/>
            <a:ext cx="1219200" cy="1066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23A0ECB-E7CB-3C1E-E9E0-688361583A8A}"/>
              </a:ext>
            </a:extLst>
          </p:cNvPr>
          <p:cNvCxnSpPr/>
          <p:nvPr/>
        </p:nvCxnSpPr>
        <p:spPr>
          <a:xfrm>
            <a:off x="4724400" y="1962150"/>
            <a:ext cx="914400" cy="1524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7" name="Cross 6">
            <a:extLst>
              <a:ext uri="{FF2B5EF4-FFF2-40B4-BE49-F238E27FC236}">
                <a16:creationId xmlns:a16="http://schemas.microsoft.com/office/drawing/2014/main" id="{B1BAE9FF-7B61-1132-47C6-027A18952770}"/>
              </a:ext>
            </a:extLst>
          </p:cNvPr>
          <p:cNvSpPr/>
          <p:nvPr/>
        </p:nvSpPr>
        <p:spPr>
          <a:xfrm>
            <a:off x="8001000" y="2419350"/>
            <a:ext cx="990600" cy="838200"/>
          </a:xfrm>
          <a:prstGeom prst="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F1EEB22E-06F2-DA2D-6F66-54097EE17AE7}"/>
              </a:ext>
            </a:extLst>
          </p:cNvPr>
          <p:cNvCxnSpPr/>
          <p:nvPr/>
        </p:nvCxnSpPr>
        <p:spPr>
          <a:xfrm>
            <a:off x="7086600" y="2495550"/>
            <a:ext cx="76200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843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B132B-F19F-7DE0-2642-1B80A1B57CD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0543CBD-B01A-8C23-8FC1-E6AFC05277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0FE4521-CD07-57F2-D07E-603FF3DA26C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5E31C30D-F248-6481-F380-D2084CD3CA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5F40ABA-10F7-CD6D-14DE-035C624F7CA5}"/>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 Diversion on Modeling</a:t>
            </a:r>
          </a:p>
        </p:txBody>
      </p:sp>
      <p:sp>
        <p:nvSpPr>
          <p:cNvPr id="8" name="TextBox 9">
            <a:extLst>
              <a:ext uri="{FF2B5EF4-FFF2-40B4-BE49-F238E27FC236}">
                <a16:creationId xmlns:a16="http://schemas.microsoft.com/office/drawing/2014/main" id="{9ADCB128-5D29-CE0E-CDDD-301B06A71E2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Tree>
    <p:extLst>
      <p:ext uri="{BB962C8B-B14F-4D97-AF65-F5344CB8AC3E}">
        <p14:creationId xmlns:p14="http://schemas.microsoft.com/office/powerpoint/2010/main" val="3398454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F14323-492A-DA70-D26C-5D9C167E9D9F}"/>
              </a:ext>
            </a:extLst>
          </p:cNvPr>
          <p:cNvSpPr>
            <a:spLocks noGrp="1"/>
          </p:cNvSpPr>
          <p:nvPr>
            <p:ph idx="1"/>
          </p:nvPr>
        </p:nvSpPr>
        <p:spPr>
          <a:xfrm>
            <a:off x="152400" y="590550"/>
            <a:ext cx="8839200" cy="1022350"/>
          </a:xfrm>
        </p:spPr>
        <p:txBody>
          <a:bodyPr/>
          <a:lstStyle/>
          <a:p>
            <a:r>
              <a:rPr lang="en-US" sz="1800" dirty="0"/>
              <a:t>We saw the basic diagram, but …</a:t>
            </a:r>
            <a:br>
              <a:rPr lang="en-US" sz="1800" dirty="0"/>
            </a:br>
            <a:r>
              <a:rPr lang="en-US" sz="1800" dirty="0"/>
              <a:t>this is an anti-pattern and does not scale.</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But, how do you write the event driven microservices?</a:t>
            </a:r>
          </a:p>
          <a:p>
            <a:pPr lvl="1"/>
            <a:r>
              <a:rPr lang="en-US" sz="1600" dirty="0"/>
              <a:t>Well, you can just write code … …</a:t>
            </a:r>
          </a:p>
          <a:p>
            <a:pPr lvl="1"/>
            <a:r>
              <a:rPr lang="en-US" sz="1600" dirty="0"/>
              <a:t>Or use a state machines abstraction.</a:t>
            </a:r>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F372883E-874F-D43A-67C7-0707A237195E}"/>
              </a:ext>
            </a:extLst>
          </p:cNvPr>
          <p:cNvSpPr>
            <a:spLocks noGrp="1"/>
          </p:cNvSpPr>
          <p:nvPr>
            <p:ph type="title"/>
          </p:nvPr>
        </p:nvSpPr>
        <p:spPr/>
        <p:txBody>
          <a:bodyPr/>
          <a:lstStyle/>
          <a:p>
            <a:r>
              <a:rPr lang="en-US" dirty="0"/>
              <a:t>Choreography</a:t>
            </a:r>
          </a:p>
        </p:txBody>
      </p:sp>
      <p:pic>
        <p:nvPicPr>
          <p:cNvPr id="4" name="Picture 3">
            <a:extLst>
              <a:ext uri="{FF2B5EF4-FFF2-40B4-BE49-F238E27FC236}">
                <a16:creationId xmlns:a16="http://schemas.microsoft.com/office/drawing/2014/main" id="{14A9E3AB-A59A-1A8F-8B21-771D1D59A878}"/>
              </a:ext>
            </a:extLst>
          </p:cNvPr>
          <p:cNvPicPr>
            <a:picLocks noChangeAspect="1"/>
          </p:cNvPicPr>
          <p:nvPr/>
        </p:nvPicPr>
        <p:blipFill>
          <a:blip r:embed="rId2"/>
          <a:stretch>
            <a:fillRect/>
          </a:stretch>
        </p:blipFill>
        <p:spPr>
          <a:xfrm>
            <a:off x="5105400" y="26435"/>
            <a:ext cx="1911305" cy="1479550"/>
          </a:xfrm>
          <a:prstGeom prst="rect">
            <a:avLst/>
          </a:prstGeom>
        </p:spPr>
      </p:pic>
      <p:pic>
        <p:nvPicPr>
          <p:cNvPr id="3074" name="Picture 2">
            <a:extLst>
              <a:ext uri="{FF2B5EF4-FFF2-40B4-BE49-F238E27FC236}">
                <a16:creationId xmlns:a16="http://schemas.microsoft.com/office/drawing/2014/main" id="{5CE3B8FE-33B5-B059-5174-CE953A59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3831"/>
            <a:ext cx="2875430" cy="2076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307BEE7-F475-2316-4995-4A817D20F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819" y="1493456"/>
            <a:ext cx="2722465" cy="205086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6FB560BD-1720-8483-634E-98B559FA08BF}"/>
              </a:ext>
            </a:extLst>
          </p:cNvPr>
          <p:cNvSpPr/>
          <p:nvPr/>
        </p:nvSpPr>
        <p:spPr>
          <a:xfrm>
            <a:off x="3147663" y="2331838"/>
            <a:ext cx="1676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462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97E667-16FD-EB30-D108-D955E0A929F7}"/>
              </a:ext>
            </a:extLst>
          </p:cNvPr>
          <p:cNvSpPr>
            <a:spLocks noGrp="1"/>
          </p:cNvSpPr>
          <p:nvPr>
            <p:ph idx="1"/>
          </p:nvPr>
        </p:nvSpPr>
        <p:spPr>
          <a:xfrm>
            <a:off x="137160" y="2494247"/>
            <a:ext cx="8839200" cy="2090289"/>
          </a:xfrm>
        </p:spPr>
        <p:txBody>
          <a:bodyPr/>
          <a:lstStyle/>
          <a:p>
            <a:r>
              <a:rPr lang="en-US" dirty="0"/>
              <a:t>A state machine is an abstraction.</a:t>
            </a:r>
          </a:p>
          <a:p>
            <a:r>
              <a:rPr lang="en-US" dirty="0"/>
              <a:t>There are many models for defining state machines.</a:t>
            </a:r>
          </a:p>
          <a:p>
            <a:r>
              <a:rPr lang="en-US" dirty="0"/>
              <a:t>There are also development tools, runtimes, … …</a:t>
            </a:r>
          </a:p>
          <a:p>
            <a:r>
              <a:rPr lang="en-US" dirty="0"/>
              <a:t>We will look at a specific example: AWS Step Functions</a:t>
            </a:r>
          </a:p>
        </p:txBody>
      </p:sp>
      <p:sp>
        <p:nvSpPr>
          <p:cNvPr id="3" name="Title 2">
            <a:extLst>
              <a:ext uri="{FF2B5EF4-FFF2-40B4-BE49-F238E27FC236}">
                <a16:creationId xmlns:a16="http://schemas.microsoft.com/office/drawing/2014/main" id="{DDF8C6FC-5065-48B5-1349-C7BB4975F533}"/>
              </a:ext>
            </a:extLst>
          </p:cNvPr>
          <p:cNvSpPr>
            <a:spLocks noGrp="1"/>
          </p:cNvSpPr>
          <p:nvPr>
            <p:ph type="title"/>
          </p:nvPr>
        </p:nvSpPr>
        <p:spPr/>
        <p:txBody>
          <a:bodyPr/>
          <a:lstStyle/>
          <a:p>
            <a:r>
              <a:rPr lang="en-US" dirty="0"/>
              <a:t>State Machine</a:t>
            </a:r>
          </a:p>
        </p:txBody>
      </p:sp>
      <p:pic>
        <p:nvPicPr>
          <p:cNvPr id="4098" name="Picture 2">
            <a:extLst>
              <a:ext uri="{FF2B5EF4-FFF2-40B4-BE49-F238E27FC236}">
                <a16:creationId xmlns:a16="http://schemas.microsoft.com/office/drawing/2014/main" id="{DDB647AF-1B31-F90A-D83F-754B5259A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4" y="449189"/>
            <a:ext cx="2700248" cy="1970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3144B27-2B22-18F9-F3F5-66679B6B2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584" y="580178"/>
            <a:ext cx="3026627" cy="16704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defined">
            <a:extLst>
              <a:ext uri="{FF2B5EF4-FFF2-40B4-BE49-F238E27FC236}">
                <a16:creationId xmlns:a16="http://schemas.microsoft.com/office/drawing/2014/main" id="{E95CA93A-A55F-53C1-469B-27B7ADECB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016" y="787861"/>
            <a:ext cx="3148584" cy="1255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61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46631-6A64-227F-7D47-BCE65FD2FBB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21E2EE6-835D-3407-184D-1FF98F1A87D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ECF5B20-CD7F-F411-5C9B-D98D7BCFA6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F0147DF-56C2-6447-254C-DFD63C5760D4}"/>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3854C9A8-3036-A55B-B402-D857B5E67F4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CB49EFA6-FE21-31E9-2B64-2192CEF0EECB}"/>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12 Factor Apps</a:t>
            </a:r>
          </a:p>
          <a:p>
            <a:pPr algn="ctr"/>
            <a:r>
              <a:rPr lang="en-US" sz="3600" dirty="0">
                <a:solidFill>
                  <a:schemeClr val="tx1"/>
                </a:solidFill>
              </a:rPr>
              <a:t>SOLID</a:t>
            </a:r>
          </a:p>
        </p:txBody>
      </p:sp>
    </p:spTree>
    <p:extLst>
      <p:ext uri="{BB962C8B-B14F-4D97-AF65-F5344CB8AC3E}">
        <p14:creationId xmlns:p14="http://schemas.microsoft.com/office/powerpoint/2010/main" val="2202716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B4D2-1026-0B2D-D128-84397C76E4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27A267-BE11-AB39-6A86-38BCC0F8E252}"/>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965F89A3-8CF8-5F78-DCD2-6706027FA701}"/>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480D1C27-A70E-B9E8-9256-A9C733EEF9A6}"/>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ounded Rectangle 1">
            <a:extLst>
              <a:ext uri="{FF2B5EF4-FFF2-40B4-BE49-F238E27FC236}">
                <a16:creationId xmlns:a16="http://schemas.microsoft.com/office/drawing/2014/main" id="{3AC91539-61B7-A580-CFF3-87253B2F6071}"/>
              </a:ext>
            </a:extLst>
          </p:cNvPr>
          <p:cNvSpPr/>
          <p:nvPr/>
        </p:nvSpPr>
        <p:spPr>
          <a:xfrm>
            <a:off x="914400" y="2419350"/>
            <a:ext cx="2362200" cy="457200"/>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051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0EB24-9AAF-65CA-8DED-5B3A6BB297E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7A40B9E-CBD8-4481-2160-F844322122A8}"/>
              </a:ext>
            </a:extLst>
          </p:cNvPr>
          <p:cNvSpPr>
            <a:spLocks noGrp="1"/>
          </p:cNvSpPr>
          <p:nvPr>
            <p:ph idx="1"/>
          </p:nvPr>
        </p:nvSpPr>
        <p:spPr>
          <a:xfrm>
            <a:off x="152400" y="3562350"/>
            <a:ext cx="8839200" cy="1066800"/>
          </a:xfrm>
        </p:spPr>
        <p:txBody>
          <a:bodyPr/>
          <a:lstStyle/>
          <a:p>
            <a:r>
              <a:rPr lang="en-US" dirty="0"/>
              <a:t>This slide and the preceding slides could have been a 60 slide presentation.</a:t>
            </a:r>
          </a:p>
          <a:p>
            <a:r>
              <a:rPr lang="en-US" dirty="0"/>
              <a:t>If you put 3 SW architects into a room, you will get 15 design principles and patterns.</a:t>
            </a:r>
          </a:p>
          <a:p>
            <a:r>
              <a:rPr lang="en-US" dirty="0"/>
              <a:t>Use common sense.</a:t>
            </a:r>
          </a:p>
        </p:txBody>
      </p:sp>
      <p:sp>
        <p:nvSpPr>
          <p:cNvPr id="2" name="Title 1">
            <a:extLst>
              <a:ext uri="{FF2B5EF4-FFF2-40B4-BE49-F238E27FC236}">
                <a16:creationId xmlns:a16="http://schemas.microsoft.com/office/drawing/2014/main" id="{492D3E5D-D881-CC5B-9B44-863EB2C910BC}"/>
              </a:ext>
            </a:extLst>
          </p:cNvPr>
          <p:cNvSpPr>
            <a:spLocks noGrp="1"/>
          </p:cNvSpPr>
          <p:nvPr>
            <p:ph type="title"/>
          </p:nvPr>
        </p:nvSpPr>
        <p:spPr/>
        <p:txBody>
          <a:bodyPr/>
          <a:lstStyle/>
          <a:p>
            <a:r>
              <a:rPr lang="en-US" dirty="0"/>
              <a:t>SOLID Principles</a:t>
            </a:r>
          </a:p>
        </p:txBody>
      </p:sp>
      <p:pic>
        <p:nvPicPr>
          <p:cNvPr id="2050" name="Picture 2">
            <a:extLst>
              <a:ext uri="{FF2B5EF4-FFF2-40B4-BE49-F238E27FC236}">
                <a16:creationId xmlns:a16="http://schemas.microsoft.com/office/drawing/2014/main" id="{114E8C12-FBF2-C4C3-3D87-F515BDAD4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31" y="465947"/>
            <a:ext cx="3647763" cy="30351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156B37-E38D-1636-BF1F-3DCCF0A1F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66737"/>
            <a:ext cx="5160355" cy="20050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66E364-3401-AE51-C2D8-F31AA664C447}"/>
              </a:ext>
            </a:extLst>
          </p:cNvPr>
          <p:cNvSpPr txBox="1"/>
          <p:nvPr/>
        </p:nvSpPr>
        <p:spPr>
          <a:xfrm>
            <a:off x="4340419" y="2571750"/>
            <a:ext cx="4613250" cy="400110"/>
          </a:xfrm>
          <a:prstGeom prst="rect">
            <a:avLst/>
          </a:prstGeom>
          <a:noFill/>
        </p:spPr>
        <p:txBody>
          <a:bodyPr wrap="square">
            <a:spAutoFit/>
          </a:bodyPr>
          <a:lstStyle/>
          <a:p>
            <a:r>
              <a:rPr lang="en-US" sz="1000" dirty="0">
                <a:solidFill>
                  <a:srgbClr val="FF0000"/>
                </a:solidFill>
              </a:rPr>
              <a:t>https://</a:t>
            </a:r>
            <a:r>
              <a:rPr lang="en-US" sz="1000" dirty="0" err="1">
                <a:solidFill>
                  <a:srgbClr val="FF0000"/>
                </a:solidFill>
              </a:rPr>
              <a:t>medium.com</a:t>
            </a:r>
            <a:r>
              <a:rPr lang="en-US" sz="1000" dirty="0">
                <a:solidFill>
                  <a:srgbClr val="FF0000"/>
                </a:solidFill>
              </a:rPr>
              <a:t>/@</a:t>
            </a:r>
            <a:r>
              <a:rPr lang="en-US" sz="1000" dirty="0" err="1">
                <a:solidFill>
                  <a:srgbClr val="FF0000"/>
                </a:solidFill>
              </a:rPr>
              <a:t>saurabh.engg.it</a:t>
            </a:r>
            <a:r>
              <a:rPr lang="en-US" sz="1000" dirty="0">
                <a:solidFill>
                  <a:srgbClr val="FF0000"/>
                </a:solidFill>
              </a:rPr>
              <a:t>/microservices-designing-effective-microservices-by-following-solid-design-principles-a995c3a033a0</a:t>
            </a:r>
          </a:p>
        </p:txBody>
      </p:sp>
      <p:sp>
        <p:nvSpPr>
          <p:cNvPr id="8" name="Rounded Rectangular Callout 7">
            <a:extLst>
              <a:ext uri="{FF2B5EF4-FFF2-40B4-BE49-F238E27FC236}">
                <a16:creationId xmlns:a16="http://schemas.microsoft.com/office/drawing/2014/main" id="{E76B7686-1D45-AEB8-CEC6-2C0AB561241C}"/>
              </a:ext>
            </a:extLst>
          </p:cNvPr>
          <p:cNvSpPr/>
          <p:nvPr/>
        </p:nvSpPr>
        <p:spPr>
          <a:xfrm>
            <a:off x="5791200" y="3028950"/>
            <a:ext cx="3047999" cy="472116"/>
          </a:xfrm>
          <a:prstGeom prst="wedgeRoundRectCallout">
            <a:avLst>
              <a:gd name="adj1" fmla="val -76623"/>
              <a:gd name="adj2" fmla="val -71475"/>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This is a good overview article, and we will see patterns in later lectures.</a:t>
            </a:r>
          </a:p>
        </p:txBody>
      </p:sp>
    </p:spTree>
    <p:extLst>
      <p:ext uri="{BB962C8B-B14F-4D97-AF65-F5344CB8AC3E}">
        <p14:creationId xmlns:p14="http://schemas.microsoft.com/office/powerpoint/2010/main" val="130328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99DA38-B367-7230-7508-627468CF05FD}"/>
              </a:ext>
            </a:extLst>
          </p:cNvPr>
          <p:cNvSpPr>
            <a:spLocks noGrp="1"/>
          </p:cNvSpPr>
          <p:nvPr>
            <p:ph idx="1"/>
          </p:nvPr>
        </p:nvSpPr>
        <p:spPr>
          <a:xfrm>
            <a:off x="152400" y="590550"/>
            <a:ext cx="3505200" cy="4038600"/>
          </a:xfrm>
        </p:spPr>
        <p:txBody>
          <a:bodyPr/>
          <a:lstStyle/>
          <a:p>
            <a:r>
              <a:rPr lang="en-US" sz="1400" dirty="0"/>
              <a:t>Use interfaces, or the language equivalent/approximation.</a:t>
            </a:r>
          </a:p>
          <a:p>
            <a:r>
              <a:rPr lang="en-US" sz="1400" dirty="0"/>
              <a:t>A constructor receive a “config”</a:t>
            </a:r>
            <a:br>
              <a:rPr lang="en-US" sz="1400" dirty="0"/>
            </a:br>
            <a:r>
              <a:rPr lang="en-US" sz="1400" dirty="0"/>
              <a:t>object that is a dictionary of</a:t>
            </a:r>
          </a:p>
          <a:p>
            <a:pPr lvl="1"/>
            <a:r>
              <a:rPr lang="en-US" sz="1200" dirty="0"/>
              <a:t>Interface name.</a:t>
            </a:r>
          </a:p>
          <a:p>
            <a:pPr lvl="1"/>
            <a:r>
              <a:rPr lang="en-US" sz="1200" dirty="0"/>
              <a:t>Reference to implementation.</a:t>
            </a:r>
          </a:p>
          <a:p>
            <a:r>
              <a:rPr lang="en-US" sz="1400" dirty="0"/>
              <a:t>Parameters and configuration properties are also in the config, e.g.</a:t>
            </a:r>
          </a:p>
          <a:p>
            <a:pPr lvl="1"/>
            <a:r>
              <a:rPr lang="en-US" sz="1200" dirty="0"/>
              <a:t>URLs</a:t>
            </a:r>
          </a:p>
          <a:p>
            <a:pPr lvl="1"/>
            <a:r>
              <a:rPr lang="en-US" sz="1200" dirty="0"/>
              <a:t>“Passwords”</a:t>
            </a:r>
          </a:p>
          <a:p>
            <a:pPr lvl="1"/>
            <a:r>
              <a:rPr lang="en-US" sz="1200" dirty="0"/>
              <a:t>Database and table names</a:t>
            </a:r>
          </a:p>
          <a:p>
            <a:pPr lvl="1"/>
            <a:r>
              <a:rPr lang="en-US" sz="1200" dirty="0"/>
              <a:t>… …</a:t>
            </a:r>
          </a:p>
          <a:p>
            <a:r>
              <a:rPr lang="en-US" sz="1400" dirty="0"/>
              <a:t>A “service factory” creates the specific instances and configs,</a:t>
            </a:r>
            <a:br>
              <a:rPr lang="en-US" sz="1400" dirty="0"/>
            </a:br>
            <a:r>
              <a:rPr lang="en-US" sz="1400" dirty="0"/>
              <a:t>and wires it all together.</a:t>
            </a:r>
          </a:p>
        </p:txBody>
      </p:sp>
      <p:sp>
        <p:nvSpPr>
          <p:cNvPr id="3" name="Title 2">
            <a:extLst>
              <a:ext uri="{FF2B5EF4-FFF2-40B4-BE49-F238E27FC236}">
                <a16:creationId xmlns:a16="http://schemas.microsoft.com/office/drawing/2014/main" id="{C244C996-98A6-A807-7F9B-24FD9BB1EF02}"/>
              </a:ext>
            </a:extLst>
          </p:cNvPr>
          <p:cNvSpPr>
            <a:spLocks noGrp="1"/>
          </p:cNvSpPr>
          <p:nvPr>
            <p:ph type="title"/>
          </p:nvPr>
        </p:nvSpPr>
        <p:spPr/>
        <p:txBody>
          <a:bodyPr/>
          <a:lstStyle/>
          <a:p>
            <a:r>
              <a:rPr lang="en-US" dirty="0"/>
              <a:t>SW Architecture</a:t>
            </a:r>
          </a:p>
        </p:txBody>
      </p:sp>
      <p:pic>
        <p:nvPicPr>
          <p:cNvPr id="4" name="Picture 3">
            <a:extLst>
              <a:ext uri="{FF2B5EF4-FFF2-40B4-BE49-F238E27FC236}">
                <a16:creationId xmlns:a16="http://schemas.microsoft.com/office/drawing/2014/main" id="{7ECFA29A-36F3-FE97-6F80-6CF394881B94}"/>
              </a:ext>
            </a:extLst>
          </p:cNvPr>
          <p:cNvPicPr>
            <a:picLocks noChangeAspect="1"/>
          </p:cNvPicPr>
          <p:nvPr/>
        </p:nvPicPr>
        <p:blipFill>
          <a:blip r:embed="rId2"/>
          <a:stretch>
            <a:fillRect/>
          </a:stretch>
        </p:blipFill>
        <p:spPr>
          <a:xfrm>
            <a:off x="3733800" y="742950"/>
            <a:ext cx="5107702" cy="3581400"/>
          </a:xfrm>
          <a:prstGeom prst="rect">
            <a:avLst/>
          </a:prstGeom>
        </p:spPr>
      </p:pic>
    </p:spTree>
    <p:extLst>
      <p:ext uri="{BB962C8B-B14F-4D97-AF65-F5344CB8AC3E}">
        <p14:creationId xmlns:p14="http://schemas.microsoft.com/office/powerpoint/2010/main" val="4195305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ectangle 1">
            <a:extLst>
              <a:ext uri="{FF2B5EF4-FFF2-40B4-BE49-F238E27FC236}">
                <a16:creationId xmlns:a16="http://schemas.microsoft.com/office/drawing/2014/main" id="{D648FFF2-9569-B00D-4275-A80E20362137}"/>
              </a:ext>
            </a:extLst>
          </p:cNvPr>
          <p:cNvSpPr/>
          <p:nvPr/>
        </p:nvSpPr>
        <p:spPr>
          <a:xfrm>
            <a:off x="838200" y="1885950"/>
            <a:ext cx="3124200" cy="1371600"/>
          </a:xfrm>
          <a:prstGeom prst="rect">
            <a:avLst/>
          </a:prstGeom>
          <a:solidFill>
            <a:srgbClr val="FFFF00">
              <a:alpha val="25000"/>
            </a:srgbClr>
          </a:solid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63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3BD26-A856-0A47-9C56-F3152D5BCD86}"/>
              </a:ext>
            </a:extLst>
          </p:cNvPr>
          <p:cNvSpPr>
            <a:spLocks noGrp="1"/>
          </p:cNvSpPr>
          <p:nvPr>
            <p:ph idx="1"/>
          </p:nvPr>
        </p:nvSpPr>
        <p:spPr>
          <a:xfrm>
            <a:off x="5486400" y="552450"/>
            <a:ext cx="3505200" cy="4038600"/>
          </a:xfrm>
        </p:spPr>
        <p:txBody>
          <a:bodyPr/>
          <a:lstStyle/>
          <a:p>
            <a:r>
              <a:rPr lang="en-US" sz="1600" dirty="0"/>
              <a:t>Most application frameworks have a dependency declaration concept.</a:t>
            </a:r>
          </a:p>
          <a:p>
            <a:r>
              <a:rPr lang="en-US" sz="1600" dirty="0"/>
              <a:t>I have been showing examples with:</a:t>
            </a:r>
          </a:p>
          <a:p>
            <a:pPr lvl="1"/>
            <a:r>
              <a:rPr lang="en-US" sz="1400" dirty="0"/>
              <a:t>Python import</a:t>
            </a:r>
          </a:p>
          <a:p>
            <a:pPr lvl="1"/>
            <a:r>
              <a:rPr lang="en-US" sz="1400" dirty="0" err="1"/>
              <a:t>requirements.txt</a:t>
            </a:r>
            <a:endParaRPr lang="en-US" sz="1400" dirty="0"/>
          </a:p>
          <a:p>
            <a:pPr lvl="1"/>
            <a:r>
              <a:rPr lang="en-US" sz="1400" dirty="0"/>
              <a:t>etc.</a:t>
            </a:r>
          </a:p>
          <a:p>
            <a:r>
              <a:rPr lang="en-US" sz="1600" dirty="0"/>
              <a:t>My examples also show encapsulating libraries and APIs with Python classes.</a:t>
            </a:r>
          </a:p>
          <a:p>
            <a:r>
              <a:rPr lang="en-US" sz="1600" dirty="0"/>
              <a:t>II. Dependencies handles “the code,” but we still need to handle the instance. There is a difference between, e.g. </a:t>
            </a:r>
          </a:p>
          <a:p>
            <a:pPr lvl="1"/>
            <a:r>
              <a:rPr lang="en-US" sz="1400" dirty="0" err="1"/>
              <a:t>pymysql</a:t>
            </a:r>
            <a:endParaRPr lang="en-US" sz="1400" dirty="0"/>
          </a:p>
          <a:p>
            <a:pPr lvl="1"/>
            <a:r>
              <a:rPr lang="en-US" sz="1400" dirty="0"/>
              <a:t>A specific connection.</a:t>
            </a:r>
          </a:p>
        </p:txBody>
      </p:sp>
      <p:sp>
        <p:nvSpPr>
          <p:cNvPr id="3" name="Title 2">
            <a:extLst>
              <a:ext uri="{FF2B5EF4-FFF2-40B4-BE49-F238E27FC236}">
                <a16:creationId xmlns:a16="http://schemas.microsoft.com/office/drawing/2014/main" id="{46293210-CBDA-4E78-60BA-780121B7A749}"/>
              </a:ext>
            </a:extLst>
          </p:cNvPr>
          <p:cNvSpPr>
            <a:spLocks noGrp="1"/>
          </p:cNvSpPr>
          <p:nvPr>
            <p:ph type="title"/>
          </p:nvPr>
        </p:nvSpPr>
        <p:spPr/>
        <p:txBody>
          <a:bodyPr/>
          <a:lstStyle/>
          <a:p>
            <a:r>
              <a:rPr lang="en-US" dirty="0"/>
              <a:t>Dependencies</a:t>
            </a:r>
          </a:p>
        </p:txBody>
      </p:sp>
      <p:pic>
        <p:nvPicPr>
          <p:cNvPr id="4" name="Picture 3">
            <a:extLst>
              <a:ext uri="{FF2B5EF4-FFF2-40B4-BE49-F238E27FC236}">
                <a16:creationId xmlns:a16="http://schemas.microsoft.com/office/drawing/2014/main" id="{82830A5C-40A0-B355-CFF1-485902842253}"/>
              </a:ext>
            </a:extLst>
          </p:cNvPr>
          <p:cNvPicPr>
            <a:picLocks noChangeAspect="1"/>
          </p:cNvPicPr>
          <p:nvPr/>
        </p:nvPicPr>
        <p:blipFill>
          <a:blip r:embed="rId2"/>
          <a:stretch>
            <a:fillRect/>
          </a:stretch>
        </p:blipFill>
        <p:spPr>
          <a:xfrm>
            <a:off x="152400" y="590550"/>
            <a:ext cx="5181600" cy="3966446"/>
          </a:xfrm>
          <a:prstGeom prst="rect">
            <a:avLst/>
          </a:prstGeom>
        </p:spPr>
      </p:pic>
    </p:spTree>
    <p:extLst>
      <p:ext uri="{BB962C8B-B14F-4D97-AF65-F5344CB8AC3E}">
        <p14:creationId xmlns:p14="http://schemas.microsoft.com/office/powerpoint/2010/main" val="147461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E8A45C-C9A1-2C15-CD25-72166D095C70}"/>
              </a:ext>
            </a:extLst>
          </p:cNvPr>
          <p:cNvSpPr>
            <a:spLocks noGrp="1"/>
          </p:cNvSpPr>
          <p:nvPr>
            <p:ph idx="1"/>
          </p:nvPr>
        </p:nvSpPr>
        <p:spPr>
          <a:xfrm>
            <a:off x="4419600" y="590550"/>
            <a:ext cx="4572000" cy="4038600"/>
          </a:xfrm>
        </p:spPr>
        <p:txBody>
          <a:bodyPr/>
          <a:lstStyle/>
          <a:p>
            <a:r>
              <a:rPr lang="en-US" sz="1600" dirty="0"/>
              <a:t>Each of the deployment environments we have seen has a method for setting environment variables.</a:t>
            </a:r>
          </a:p>
          <a:p>
            <a:pPr lvl="1"/>
            <a:r>
              <a:rPr lang="en-US" sz="1400" dirty="0">
                <a:hlinkClick r:id="rId2"/>
              </a:rPr>
              <a:t>https://docs.aws.amazon.com/cloud9/latest/user-guide/env-vars.html</a:t>
            </a:r>
            <a:endParaRPr lang="en-US" sz="1400" dirty="0"/>
          </a:p>
          <a:p>
            <a:pPr lvl="1"/>
            <a:r>
              <a:rPr lang="en-US" sz="1400" dirty="0">
                <a:hlinkClick r:id="rId3"/>
              </a:rPr>
              <a:t>https://docs.aws.amazon.com/elasticbeanstalk/latest/dg/environments-cfg-softwaresettings.html</a:t>
            </a:r>
            <a:endParaRPr lang="en-US" sz="1400" dirty="0"/>
          </a:p>
          <a:p>
            <a:pPr lvl="1"/>
            <a:r>
              <a:rPr lang="en-US" sz="1400" dirty="0">
                <a:hlinkClick r:id="rId4"/>
              </a:rPr>
              <a:t>https://cloud.google.com/functions/docs/configuring/env-var</a:t>
            </a:r>
            <a:endParaRPr lang="en-US" sz="1400" dirty="0"/>
          </a:p>
          <a:p>
            <a:r>
              <a:rPr lang="en-US" sz="1600" dirty="0"/>
              <a:t>CI/CD, GitHub actions, etc. can integrate environment variables with the development process.</a:t>
            </a:r>
          </a:p>
          <a:p>
            <a:r>
              <a:rPr lang="en-US" sz="1600" dirty="0"/>
              <a:t>Vaults and secrets managers are a better approach for passwords.</a:t>
            </a:r>
          </a:p>
        </p:txBody>
      </p:sp>
      <p:sp>
        <p:nvSpPr>
          <p:cNvPr id="3" name="Title 2">
            <a:extLst>
              <a:ext uri="{FF2B5EF4-FFF2-40B4-BE49-F238E27FC236}">
                <a16:creationId xmlns:a16="http://schemas.microsoft.com/office/drawing/2014/main" id="{BC0EA793-9153-0B68-32EC-BF843A5F39D2}"/>
              </a:ext>
            </a:extLst>
          </p:cNvPr>
          <p:cNvSpPr>
            <a:spLocks noGrp="1"/>
          </p:cNvSpPr>
          <p:nvPr>
            <p:ph type="title"/>
          </p:nvPr>
        </p:nvSpPr>
        <p:spPr/>
        <p:txBody>
          <a:bodyPr/>
          <a:lstStyle/>
          <a:p>
            <a:r>
              <a:rPr lang="en-US" dirty="0"/>
              <a:t>III. Configurations</a:t>
            </a:r>
          </a:p>
        </p:txBody>
      </p:sp>
      <p:pic>
        <p:nvPicPr>
          <p:cNvPr id="4" name="Picture 3">
            <a:extLst>
              <a:ext uri="{FF2B5EF4-FFF2-40B4-BE49-F238E27FC236}">
                <a16:creationId xmlns:a16="http://schemas.microsoft.com/office/drawing/2014/main" id="{95E52C05-9F7E-DC24-1E22-3DEDACCFF0FC}"/>
              </a:ext>
            </a:extLst>
          </p:cNvPr>
          <p:cNvPicPr>
            <a:picLocks noChangeAspect="1"/>
          </p:cNvPicPr>
          <p:nvPr/>
        </p:nvPicPr>
        <p:blipFill>
          <a:blip r:embed="rId5"/>
          <a:stretch>
            <a:fillRect/>
          </a:stretch>
        </p:blipFill>
        <p:spPr>
          <a:xfrm>
            <a:off x="128016" y="485775"/>
            <a:ext cx="4227724" cy="4171950"/>
          </a:xfrm>
          <a:prstGeom prst="rect">
            <a:avLst/>
          </a:prstGeom>
        </p:spPr>
      </p:pic>
    </p:spTree>
    <p:extLst>
      <p:ext uri="{BB962C8B-B14F-4D97-AF65-F5344CB8AC3E}">
        <p14:creationId xmlns:p14="http://schemas.microsoft.com/office/powerpoint/2010/main" val="833414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DB0DF-3BF4-E397-1E5B-CEA0AB2F7617}"/>
              </a:ext>
            </a:extLst>
          </p:cNvPr>
          <p:cNvSpPr>
            <a:spLocks noGrp="1"/>
          </p:cNvSpPr>
          <p:nvPr>
            <p:ph idx="1"/>
          </p:nvPr>
        </p:nvSpPr>
        <p:spPr>
          <a:xfrm>
            <a:off x="4038600" y="590550"/>
            <a:ext cx="4953000" cy="4038600"/>
          </a:xfrm>
        </p:spPr>
        <p:txBody>
          <a:bodyPr/>
          <a:lstStyle/>
          <a:p>
            <a:r>
              <a:rPr lang="en-US" sz="1800" dirty="0"/>
              <a:t>My code has shown encapsulating backing services with a shallow adaptor.</a:t>
            </a:r>
          </a:p>
          <a:p>
            <a:r>
              <a:rPr lang="en-US" sz="1800" dirty="0"/>
              <a:t>This is an example of the </a:t>
            </a:r>
            <a:r>
              <a:rPr lang="en-US" sz="1800" i="1" dirty="0"/>
              <a:t>adaptor pattern.</a:t>
            </a:r>
          </a:p>
          <a:p>
            <a:endParaRPr lang="en-US" sz="1800" i="1" dirty="0"/>
          </a:p>
          <a:p>
            <a:endParaRPr lang="en-US" sz="1800" i="1" dirty="0"/>
          </a:p>
          <a:p>
            <a:endParaRPr lang="en-US" sz="1800" i="1" dirty="0"/>
          </a:p>
          <a:p>
            <a:endParaRPr lang="en-US" sz="1800" i="1" dirty="0"/>
          </a:p>
          <a:p>
            <a:r>
              <a:rPr lang="en-US" sz="1800" dirty="0"/>
              <a:t>You seen examples of things like </a:t>
            </a:r>
            <a:r>
              <a:rPr lang="en-US" sz="1800" dirty="0" err="1"/>
              <a:t>AbstractBaseDataService</a:t>
            </a:r>
            <a:r>
              <a:rPr lang="en-US" sz="1800" dirty="0"/>
              <a:t>, … …</a:t>
            </a:r>
          </a:p>
          <a:p>
            <a:r>
              <a:rPr lang="en-US" sz="1800" dirty="0"/>
              <a:t>The approach is also an application of several aspects of SOLID.</a:t>
            </a:r>
            <a:br>
              <a:rPr lang="en-US" sz="1800" dirty="0"/>
            </a:br>
            <a:r>
              <a:rPr lang="en-US" sz="1800" dirty="0"/>
              <a:t>(https://</a:t>
            </a:r>
            <a:r>
              <a:rPr lang="en-US" sz="1800" dirty="0" err="1"/>
              <a:t>en.wikipedia.org</a:t>
            </a:r>
            <a:r>
              <a:rPr lang="en-US" sz="1800" dirty="0"/>
              <a:t>/wiki/SOLID)</a:t>
            </a:r>
          </a:p>
        </p:txBody>
      </p:sp>
      <p:sp>
        <p:nvSpPr>
          <p:cNvPr id="3" name="Title 2">
            <a:extLst>
              <a:ext uri="{FF2B5EF4-FFF2-40B4-BE49-F238E27FC236}">
                <a16:creationId xmlns:a16="http://schemas.microsoft.com/office/drawing/2014/main" id="{2CD9073A-E388-38EC-0ECB-18F18EE0897B}"/>
              </a:ext>
            </a:extLst>
          </p:cNvPr>
          <p:cNvSpPr>
            <a:spLocks noGrp="1"/>
          </p:cNvSpPr>
          <p:nvPr>
            <p:ph type="title"/>
          </p:nvPr>
        </p:nvSpPr>
        <p:spPr/>
        <p:txBody>
          <a:bodyPr/>
          <a:lstStyle/>
          <a:p>
            <a:r>
              <a:rPr lang="en-US" dirty="0"/>
              <a:t>IV. Backing Services</a:t>
            </a:r>
          </a:p>
        </p:txBody>
      </p:sp>
      <p:pic>
        <p:nvPicPr>
          <p:cNvPr id="4" name="Picture 3">
            <a:extLst>
              <a:ext uri="{FF2B5EF4-FFF2-40B4-BE49-F238E27FC236}">
                <a16:creationId xmlns:a16="http://schemas.microsoft.com/office/drawing/2014/main" id="{369CA9AF-B053-5E3B-9EDA-978D72BBC139}"/>
              </a:ext>
            </a:extLst>
          </p:cNvPr>
          <p:cNvPicPr>
            <a:picLocks noChangeAspect="1"/>
          </p:cNvPicPr>
          <p:nvPr/>
        </p:nvPicPr>
        <p:blipFill>
          <a:blip r:embed="rId2"/>
          <a:stretch>
            <a:fillRect/>
          </a:stretch>
        </p:blipFill>
        <p:spPr>
          <a:xfrm>
            <a:off x="304800" y="577704"/>
            <a:ext cx="3505661" cy="3988091"/>
          </a:xfrm>
          <a:prstGeom prst="rect">
            <a:avLst/>
          </a:prstGeom>
        </p:spPr>
      </p:pic>
      <p:pic>
        <p:nvPicPr>
          <p:cNvPr id="1026" name="Picture 2" descr="Adapter Pattern - GeeksforGeeks">
            <a:extLst>
              <a:ext uri="{FF2B5EF4-FFF2-40B4-BE49-F238E27FC236}">
                <a16:creationId xmlns:a16="http://schemas.microsoft.com/office/drawing/2014/main" id="{A214048A-C684-AA4B-929F-EDDA64069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81150"/>
            <a:ext cx="2209799" cy="122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357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759F4-50AC-47FA-D7A3-8F0E5870784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4A5BAD1-A26C-0C3D-B7A1-295A911BF45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5279EA2-80EE-DF75-23AD-290872474A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091F812-0678-638E-16F7-3838C3B2302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FC4D3999-5C15-F347-1ABB-1D1DB507FC9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W4153-24F-L3-Rest(2)-Microservices(2)-CaaS-</a:t>
            </a:r>
            <a:r>
              <a:rPr lang="en-US" altLang="en-US" sz="800" b="1" dirty="0" err="1">
                <a:solidFill>
                  <a:schemeClr val="bg1"/>
                </a:solidFill>
              </a:rPr>
              <a:t>web_content</a:t>
            </a:r>
            <a:r>
              <a:rPr lang="en-US" altLang="en-US" sz="800" b="1" dirty="0">
                <a:solidFill>
                  <a:schemeClr val="bg1"/>
                </a:solidFill>
              </a:rPr>
              <a:t>-DB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11FF12DB-8394-A01E-3235-1F0371A3217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Concepts</a:t>
            </a:r>
          </a:p>
        </p:txBody>
      </p:sp>
    </p:spTree>
    <p:extLst>
      <p:ext uri="{BB962C8B-B14F-4D97-AF65-F5344CB8AC3E}">
        <p14:creationId xmlns:p14="http://schemas.microsoft.com/office/powerpoint/2010/main" val="11663230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145361-2756-CBA8-E61D-496F2CCC67B3}"/>
              </a:ext>
            </a:extLst>
          </p:cNvPr>
          <p:cNvSpPr>
            <a:spLocks noGrp="1"/>
          </p:cNvSpPr>
          <p:nvPr>
            <p:ph idx="1"/>
          </p:nvPr>
        </p:nvSpPr>
        <p:spPr/>
        <p:txBody>
          <a:bodyPr/>
          <a:lstStyle/>
          <a:p>
            <a:r>
              <a:rPr lang="en-US" dirty="0"/>
              <a:t>We can use four patterns/principles for service composition ”in code.”</a:t>
            </a:r>
          </a:p>
          <a:p>
            <a:pPr lvl="1"/>
            <a:r>
              <a:rPr lang="en-US" dirty="0"/>
              <a:t>Dependency Injection</a:t>
            </a:r>
          </a:p>
          <a:p>
            <a:pPr lvl="1"/>
            <a:r>
              <a:rPr lang="en-US" dirty="0"/>
              <a:t>Service Factory</a:t>
            </a:r>
          </a:p>
          <a:p>
            <a:pPr lvl="1"/>
            <a:r>
              <a:rPr lang="en-US" dirty="0"/>
              <a:t>Service Locator</a:t>
            </a:r>
          </a:p>
          <a:p>
            <a:pPr lvl="1"/>
            <a:r>
              <a:rPr lang="en-US" dirty="0"/>
              <a:t>Metadata in the environment for configuration.</a:t>
            </a:r>
            <a:br>
              <a:rPr lang="en-US" dirty="0"/>
            </a:br>
            <a:endParaRPr lang="en-US" dirty="0"/>
          </a:p>
          <a:p>
            <a:r>
              <a:rPr lang="en-US" dirty="0"/>
              <a:t>I did some simple examples in </a:t>
            </a:r>
            <a:br>
              <a:rPr lang="en-US" dirty="0"/>
            </a:br>
            <a:r>
              <a:rPr lang="en-US" dirty="0">
                <a:hlinkClick r:id="rId2"/>
              </a:rPr>
              <a:t>https://github.com/donald-f-ferguson/E6156-Public-Examples/tree/master/old_examples/simple_pattern_examples</a:t>
            </a:r>
            <a:r>
              <a:rPr lang="en-US" dirty="0"/>
              <a:t>. </a:t>
            </a:r>
            <a:br>
              <a:rPr lang="en-US" dirty="0"/>
            </a:br>
            <a:endParaRPr lang="en-US" dirty="0"/>
          </a:p>
          <a:p>
            <a:r>
              <a:rPr lang="en-US" dirty="0"/>
              <a:t>Or actually, I asked ChatGPT to produce simple examples.</a:t>
            </a:r>
            <a:br>
              <a:rPr lang="en-US" dirty="0"/>
            </a:br>
            <a:endParaRPr lang="en-US" dirty="0"/>
          </a:p>
          <a:p>
            <a:r>
              <a:rPr lang="en-US" dirty="0"/>
              <a:t>And, these are conceptual, and I am not super happy with them.</a:t>
            </a:r>
          </a:p>
          <a:p>
            <a:endParaRPr lang="en-US" dirty="0"/>
          </a:p>
        </p:txBody>
      </p:sp>
      <p:sp>
        <p:nvSpPr>
          <p:cNvPr id="3" name="Title 2">
            <a:extLst>
              <a:ext uri="{FF2B5EF4-FFF2-40B4-BE49-F238E27FC236}">
                <a16:creationId xmlns:a16="http://schemas.microsoft.com/office/drawing/2014/main" id="{5BF06C9C-1893-BB46-DBDD-D678E76A29AE}"/>
              </a:ext>
            </a:extLst>
          </p:cNvPr>
          <p:cNvSpPr>
            <a:spLocks noGrp="1"/>
          </p:cNvSpPr>
          <p:nvPr>
            <p:ph type="title"/>
          </p:nvPr>
        </p:nvSpPr>
        <p:spPr/>
        <p:txBody>
          <a:bodyPr/>
          <a:lstStyle/>
          <a:p>
            <a:r>
              <a:rPr lang="en-US" dirty="0"/>
              <a:t>Structural Composition</a:t>
            </a:r>
          </a:p>
        </p:txBody>
      </p:sp>
    </p:spTree>
    <p:extLst>
      <p:ext uri="{BB962C8B-B14F-4D97-AF65-F5344CB8AC3E}">
        <p14:creationId xmlns:p14="http://schemas.microsoft.com/office/powerpoint/2010/main" val="3336374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BC82CC-3A70-5830-A010-38EC8DC79160}"/>
              </a:ext>
            </a:extLst>
          </p:cNvPr>
          <p:cNvSpPr>
            <a:spLocks noGrp="1"/>
          </p:cNvSpPr>
          <p:nvPr>
            <p:ph idx="1"/>
          </p:nvPr>
        </p:nvSpPr>
        <p:spPr/>
        <p:txBody>
          <a:bodyPr/>
          <a:lstStyle/>
          <a:p>
            <a:r>
              <a:rPr lang="en-US" sz="1600" dirty="0"/>
              <a:t>“In class-based programming, the factory method pattern is a creational pattern that uses factory methods to deal with the problem of creating objects without having to specify the exact class of the object that will be created. This is done by creating objects by calling a factory method—either specified in an interface and implemented by child classes, or implemented in a base class and optionally overridden by derived classes—rather than by calling a constructor.” (</a:t>
            </a:r>
            <a:r>
              <a:rPr lang="en-US" sz="1600" dirty="0">
                <a:hlinkClick r:id="rId2"/>
              </a:rPr>
              <a:t>https://en.wikipedia.org/wiki/Factory_method_pattern</a:t>
            </a:r>
            <a:r>
              <a:rPr lang="en-US" sz="1600" dirty="0"/>
              <a:t>)</a:t>
            </a:r>
          </a:p>
          <a:p>
            <a:r>
              <a:rPr lang="en-US" sz="1600" dirty="0"/>
              <a:t>You will sometimes see me use this for</a:t>
            </a:r>
          </a:p>
          <a:p>
            <a:pPr lvl="1"/>
            <a:r>
              <a:rPr lang="en-US" sz="1400" dirty="0"/>
              <a:t>Abstraction between a REST resource </a:t>
            </a:r>
            <a:r>
              <a:rPr lang="en-US" sz="1400" dirty="0" err="1"/>
              <a:t>impl</a:t>
            </a:r>
            <a:r>
              <a:rPr lang="en-US" sz="1400" dirty="0"/>
              <a:t>.</a:t>
            </a:r>
            <a:br>
              <a:rPr lang="en-US" sz="1400" dirty="0"/>
            </a:br>
            <a:r>
              <a:rPr lang="en-US" sz="1400" dirty="0"/>
              <a:t>and the data service.</a:t>
            </a:r>
          </a:p>
          <a:p>
            <a:pPr lvl="1"/>
            <a:r>
              <a:rPr lang="en-US" sz="1400" dirty="0"/>
              <a:t>Allows changing the database service, model,</a:t>
            </a:r>
            <a:br>
              <a:rPr lang="en-US" sz="1400" dirty="0"/>
            </a:br>
            <a:r>
              <a:rPr lang="en-US" sz="1400" dirty="0"/>
              <a:t>etc. without modifying the code.</a:t>
            </a:r>
          </a:p>
          <a:p>
            <a:pPr lvl="1"/>
            <a:r>
              <a:rPr lang="en-US" sz="1400" dirty="0"/>
              <a:t>Concrete implementation choices are configured</a:t>
            </a:r>
            <a:br>
              <a:rPr lang="en-US" sz="1400" dirty="0"/>
            </a:br>
            <a:r>
              <a:rPr lang="en-US" sz="1400" dirty="0"/>
              <a:t>via properties, metadata, …</a:t>
            </a:r>
          </a:p>
          <a:p>
            <a:r>
              <a:rPr lang="en-US" sz="1600" dirty="0"/>
              <a:t>You can use in many situations.</a:t>
            </a:r>
          </a:p>
        </p:txBody>
      </p:sp>
      <p:sp>
        <p:nvSpPr>
          <p:cNvPr id="3" name="Title 2">
            <a:extLst>
              <a:ext uri="{FF2B5EF4-FFF2-40B4-BE49-F238E27FC236}">
                <a16:creationId xmlns:a16="http://schemas.microsoft.com/office/drawing/2014/main" id="{7ED228ED-D88E-DF0A-C667-979537127AAE}"/>
              </a:ext>
            </a:extLst>
          </p:cNvPr>
          <p:cNvSpPr>
            <a:spLocks noGrp="1"/>
          </p:cNvSpPr>
          <p:nvPr>
            <p:ph type="title"/>
          </p:nvPr>
        </p:nvSpPr>
        <p:spPr/>
        <p:txBody>
          <a:bodyPr/>
          <a:lstStyle/>
          <a:p>
            <a:r>
              <a:rPr lang="en-US" dirty="0"/>
              <a:t>Service Factory</a:t>
            </a:r>
          </a:p>
        </p:txBody>
      </p:sp>
      <p:pic>
        <p:nvPicPr>
          <p:cNvPr id="2050" name="Picture 2" descr="Factory Pattern UML Diagram">
            <a:extLst>
              <a:ext uri="{FF2B5EF4-FFF2-40B4-BE49-F238E27FC236}">
                <a16:creationId xmlns:a16="http://schemas.microsoft.com/office/drawing/2014/main" id="{6354D298-751A-F4B8-D24A-127687ED4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255" y="2114550"/>
            <a:ext cx="3860800" cy="2240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27E81F-AEDC-AEDD-C723-5BB1F5704252}"/>
              </a:ext>
            </a:extLst>
          </p:cNvPr>
          <p:cNvSpPr txBox="1"/>
          <p:nvPr/>
        </p:nvSpPr>
        <p:spPr>
          <a:xfrm>
            <a:off x="4886325" y="4355193"/>
            <a:ext cx="4288631" cy="261610"/>
          </a:xfrm>
          <a:prstGeom prst="rect">
            <a:avLst/>
          </a:prstGeom>
          <a:noFill/>
        </p:spPr>
        <p:txBody>
          <a:bodyPr wrap="square">
            <a:spAutoFit/>
          </a:bodyPr>
          <a:lstStyle/>
          <a:p>
            <a:r>
              <a:rPr lang="en-US" sz="1100" dirty="0"/>
              <a:t>https://</a:t>
            </a:r>
            <a:r>
              <a:rPr lang="en-US" sz="1100" dirty="0" err="1"/>
              <a:t>www.tutorialspoint.com</a:t>
            </a:r>
            <a:r>
              <a:rPr lang="en-US" sz="1100" dirty="0"/>
              <a:t>/</a:t>
            </a:r>
            <a:r>
              <a:rPr lang="en-US" sz="1100" dirty="0" err="1"/>
              <a:t>design_pattern</a:t>
            </a:r>
            <a:r>
              <a:rPr lang="en-US" sz="1100" dirty="0"/>
              <a:t>/</a:t>
            </a:r>
            <a:r>
              <a:rPr lang="en-US" sz="1100" dirty="0" err="1"/>
              <a:t>factory_pattern.htm</a:t>
            </a:r>
            <a:endParaRPr lang="en-US" sz="1100" dirty="0"/>
          </a:p>
        </p:txBody>
      </p:sp>
    </p:spTree>
    <p:extLst>
      <p:ext uri="{BB962C8B-B14F-4D97-AF65-F5344CB8AC3E}">
        <p14:creationId xmlns:p14="http://schemas.microsoft.com/office/powerpoint/2010/main" val="29898357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0EA595-45AD-C12F-8336-C2305C19849A}"/>
              </a:ext>
            </a:extLst>
          </p:cNvPr>
          <p:cNvSpPr>
            <a:spLocks noGrp="1"/>
          </p:cNvSpPr>
          <p:nvPr>
            <p:ph idx="1"/>
          </p:nvPr>
        </p:nvSpPr>
        <p:spPr/>
        <p:txBody>
          <a:bodyPr/>
          <a:lstStyle/>
          <a:p>
            <a:r>
              <a:rPr lang="en-US" sz="1600" dirty="0"/>
              <a:t>“The service locator pattern is a design pattern used in software development to encapsulate the processes involved in obtaining a service with a strong abstraction layer. This pattern uses a central registry known as the "service locator", which on request returns the information necessary to perform a certain task. Proponents of the pattern say the approach simplifies component-based applications where all dependencies are cleanly listed at the beginning of the whole application design, …” (https://</a:t>
            </a:r>
            <a:r>
              <a:rPr lang="en-US" sz="1600" dirty="0" err="1"/>
              <a:t>en.wikipedia.org</a:t>
            </a:r>
            <a:r>
              <a:rPr lang="en-US" sz="1600" dirty="0"/>
              <a:t>/wiki/</a:t>
            </a:r>
            <a:r>
              <a:rPr lang="en-US" sz="1600" dirty="0" err="1"/>
              <a:t>Service_locator_pattern</a:t>
            </a:r>
            <a:r>
              <a:rPr lang="en-US" sz="1600" dirty="0"/>
              <a:t>)</a:t>
            </a:r>
          </a:p>
        </p:txBody>
      </p:sp>
      <p:sp>
        <p:nvSpPr>
          <p:cNvPr id="3" name="Title 2">
            <a:extLst>
              <a:ext uri="{FF2B5EF4-FFF2-40B4-BE49-F238E27FC236}">
                <a16:creationId xmlns:a16="http://schemas.microsoft.com/office/drawing/2014/main" id="{D45CE472-57A3-5D99-8536-5340768A1FC7}"/>
              </a:ext>
            </a:extLst>
          </p:cNvPr>
          <p:cNvSpPr>
            <a:spLocks noGrp="1"/>
          </p:cNvSpPr>
          <p:nvPr>
            <p:ph type="title"/>
          </p:nvPr>
        </p:nvSpPr>
        <p:spPr/>
        <p:txBody>
          <a:bodyPr/>
          <a:lstStyle/>
          <a:p>
            <a:r>
              <a:rPr lang="en-US" dirty="0"/>
              <a:t>Service Locator</a:t>
            </a:r>
          </a:p>
        </p:txBody>
      </p:sp>
      <p:pic>
        <p:nvPicPr>
          <p:cNvPr id="3074" name="Picture 2">
            <a:extLst>
              <a:ext uri="{FF2B5EF4-FFF2-40B4-BE49-F238E27FC236}">
                <a16:creationId xmlns:a16="http://schemas.microsoft.com/office/drawing/2014/main" id="{6A3C6E3E-58E4-8355-8E63-4A2E3B6E4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0043"/>
            <a:ext cx="4087813" cy="23529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365C7E-3A34-94D1-EBE4-71F9C3C8FDB0}"/>
              </a:ext>
            </a:extLst>
          </p:cNvPr>
          <p:cNvPicPr>
            <a:picLocks noChangeAspect="1"/>
          </p:cNvPicPr>
          <p:nvPr/>
        </p:nvPicPr>
        <p:blipFill>
          <a:blip r:embed="rId3"/>
          <a:stretch>
            <a:fillRect/>
          </a:stretch>
        </p:blipFill>
        <p:spPr>
          <a:xfrm>
            <a:off x="2133600" y="3908425"/>
            <a:ext cx="541802" cy="749300"/>
          </a:xfrm>
          <a:prstGeom prst="rect">
            <a:avLst/>
          </a:prstGeom>
        </p:spPr>
      </p:pic>
      <p:cxnSp>
        <p:nvCxnSpPr>
          <p:cNvPr id="6" name="Straight Arrow Connector 5">
            <a:extLst>
              <a:ext uri="{FF2B5EF4-FFF2-40B4-BE49-F238E27FC236}">
                <a16:creationId xmlns:a16="http://schemas.microsoft.com/office/drawing/2014/main" id="{116C77A2-B209-16DC-7BE9-61BBE0BD970D}"/>
              </a:ext>
            </a:extLst>
          </p:cNvPr>
          <p:cNvCxnSpPr/>
          <p:nvPr/>
        </p:nvCxnSpPr>
        <p:spPr>
          <a:xfrm flipV="1">
            <a:off x="2675402" y="3376496"/>
            <a:ext cx="982198" cy="906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17BEA2E-5CE3-C81E-59BB-DB49263FFC29}"/>
              </a:ext>
            </a:extLst>
          </p:cNvPr>
          <p:cNvSpPr txBox="1"/>
          <p:nvPr/>
        </p:nvSpPr>
        <p:spPr>
          <a:xfrm>
            <a:off x="1101586" y="4052242"/>
            <a:ext cx="1032014" cy="461665"/>
          </a:xfrm>
          <a:prstGeom prst="rect">
            <a:avLst/>
          </a:prstGeom>
          <a:noFill/>
        </p:spPr>
        <p:txBody>
          <a:bodyPr wrap="none" rtlCol="0">
            <a:spAutoFit/>
          </a:bodyPr>
          <a:lstStyle/>
          <a:p>
            <a:pPr algn="ctr"/>
            <a:r>
              <a:rPr lang="en-US" sz="1200" dirty="0"/>
              <a:t>Configuration</a:t>
            </a:r>
            <a:br>
              <a:rPr lang="en-US" sz="1200" dirty="0"/>
            </a:br>
            <a:r>
              <a:rPr lang="en-US" sz="1200" dirty="0"/>
              <a:t>Information</a:t>
            </a:r>
          </a:p>
        </p:txBody>
      </p:sp>
    </p:spTree>
    <p:extLst>
      <p:ext uri="{BB962C8B-B14F-4D97-AF65-F5344CB8AC3E}">
        <p14:creationId xmlns:p14="http://schemas.microsoft.com/office/powerpoint/2010/main" val="11549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A14EC6-7603-1439-B36F-0BB0B879E9B2}"/>
              </a:ext>
            </a:extLst>
          </p:cNvPr>
          <p:cNvSpPr>
            <a:spLocks noGrp="1"/>
          </p:cNvSpPr>
          <p:nvPr>
            <p:ph idx="1"/>
          </p:nvPr>
        </p:nvSpPr>
        <p:spPr>
          <a:xfrm>
            <a:off x="152400" y="666750"/>
            <a:ext cx="5410200" cy="3962400"/>
          </a:xfrm>
        </p:spPr>
        <p:txBody>
          <a:bodyPr/>
          <a:lstStyle/>
          <a:p>
            <a:r>
              <a:rPr lang="en-US" sz="1800" dirty="0"/>
              <a:t>Weinberg's Second Law: “If builders built buildings the way programmers wrote programs, </a:t>
            </a:r>
            <a:r>
              <a:rPr lang="en-US" sz="1800" b="1" dirty="0"/>
              <a:t>then the first woodpecker that came along would destroy civilization.”</a:t>
            </a:r>
          </a:p>
          <a:p>
            <a:r>
              <a:rPr lang="en-US" sz="1800" dirty="0"/>
              <a:t>Give your project, code, … a little upfront thought.</a:t>
            </a:r>
            <a:br>
              <a:rPr lang="en-US" sz="1800" dirty="0"/>
            </a:br>
            <a:r>
              <a:rPr lang="en-US" sz="1800" dirty="0"/>
              <a:t>Focus on simple steps, test and then next step.</a:t>
            </a:r>
          </a:p>
          <a:p>
            <a:r>
              <a:rPr lang="en-US" sz="1800" dirty="0"/>
              <a:t>Most students and teams build their systems and write their code like a slam poet on a triple espresso.</a:t>
            </a:r>
          </a:p>
          <a:p>
            <a:r>
              <a:rPr lang="en-US" sz="1800" dirty="0"/>
              <a:t>Just enough modeling and thought, with simple steps and frequent testing seems slow, but … …</a:t>
            </a:r>
            <a:br>
              <a:rPr lang="en-US" sz="1800" dirty="0"/>
            </a:br>
            <a:br>
              <a:rPr lang="en-US" sz="1800" dirty="0"/>
            </a:br>
            <a:r>
              <a:rPr lang="en-US" sz="1800" b="1" dirty="0">
                <a:solidFill>
                  <a:srgbClr val="FF0000"/>
                </a:solidFill>
              </a:rPr>
              <a:t>“Slow is smooth. Smooth is fast.”</a:t>
            </a:r>
          </a:p>
        </p:txBody>
      </p:sp>
      <p:sp>
        <p:nvSpPr>
          <p:cNvPr id="3" name="Title 2">
            <a:extLst>
              <a:ext uri="{FF2B5EF4-FFF2-40B4-BE49-F238E27FC236}">
                <a16:creationId xmlns:a16="http://schemas.microsoft.com/office/drawing/2014/main" id="{FCCD21B1-4779-29AE-1084-C6ED67DCAFB8}"/>
              </a:ext>
            </a:extLst>
          </p:cNvPr>
          <p:cNvSpPr>
            <a:spLocks noGrp="1"/>
          </p:cNvSpPr>
          <p:nvPr>
            <p:ph type="title"/>
          </p:nvPr>
        </p:nvSpPr>
        <p:spPr/>
        <p:txBody>
          <a:bodyPr/>
          <a:lstStyle/>
          <a:p>
            <a:r>
              <a:rPr lang="en-US" dirty="0"/>
              <a:t>The Value of Just Enough Modeling</a:t>
            </a:r>
          </a:p>
        </p:txBody>
      </p:sp>
      <p:pic>
        <p:nvPicPr>
          <p:cNvPr id="4" name="Picture 3">
            <a:extLst>
              <a:ext uri="{FF2B5EF4-FFF2-40B4-BE49-F238E27FC236}">
                <a16:creationId xmlns:a16="http://schemas.microsoft.com/office/drawing/2014/main" id="{C82DB86B-7F72-890B-D735-F2CD7847FC1B}"/>
              </a:ext>
            </a:extLst>
          </p:cNvPr>
          <p:cNvPicPr>
            <a:picLocks noChangeAspect="1"/>
          </p:cNvPicPr>
          <p:nvPr/>
        </p:nvPicPr>
        <p:blipFill>
          <a:blip r:embed="rId2"/>
          <a:stretch>
            <a:fillRect/>
          </a:stretch>
        </p:blipFill>
        <p:spPr>
          <a:xfrm>
            <a:off x="5840298" y="513360"/>
            <a:ext cx="3150139" cy="4139784"/>
          </a:xfrm>
          <a:prstGeom prst="rect">
            <a:avLst/>
          </a:prstGeom>
        </p:spPr>
      </p:pic>
    </p:spTree>
    <p:extLst>
      <p:ext uri="{BB962C8B-B14F-4D97-AF65-F5344CB8AC3E}">
        <p14:creationId xmlns:p14="http://schemas.microsoft.com/office/powerpoint/2010/main" val="270659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5A6D90F-08F7-902F-8B48-F81052CA462F}"/>
              </a:ext>
            </a:extLst>
          </p:cNvPr>
          <p:cNvSpPr>
            <a:spLocks noGrp="1"/>
          </p:cNvSpPr>
          <p:nvPr>
            <p:ph idx="1"/>
          </p:nvPr>
        </p:nvSpPr>
        <p:spPr>
          <a:xfrm>
            <a:off x="5932168" y="590550"/>
            <a:ext cx="3059431" cy="4038600"/>
          </a:xfrm>
        </p:spPr>
        <p:txBody>
          <a:bodyPr/>
          <a:lstStyle/>
          <a:p>
            <a:r>
              <a:rPr lang="en-US" dirty="0"/>
              <a:t>I try to apply “just enough” modeling in 5 areas.</a:t>
            </a:r>
          </a:p>
          <a:p>
            <a:r>
              <a:rPr lang="en-US" dirty="0"/>
              <a:t>The 4+1 Architecture Model is a simple, conceptual approach.</a:t>
            </a:r>
          </a:p>
          <a:p>
            <a:r>
              <a:rPr lang="en-US" dirty="0"/>
              <a:t>I have a preferred ”notation” for each “view.”</a:t>
            </a:r>
          </a:p>
          <a:p>
            <a:r>
              <a:rPr lang="en-US" dirty="0"/>
              <a:t>I am not pedantically rigorous about the modeling details.</a:t>
            </a:r>
          </a:p>
          <a:p>
            <a:r>
              <a:rPr lang="en-US" dirty="0"/>
              <a:t>I use some modifications and notes to explain.</a:t>
            </a:r>
          </a:p>
        </p:txBody>
      </p:sp>
      <p:sp>
        <p:nvSpPr>
          <p:cNvPr id="3" name="Title 2">
            <a:extLst>
              <a:ext uri="{FF2B5EF4-FFF2-40B4-BE49-F238E27FC236}">
                <a16:creationId xmlns:a16="http://schemas.microsoft.com/office/drawing/2014/main" id="{F73971E3-2DA2-7774-BC62-C693478ECAFC}"/>
              </a:ext>
            </a:extLst>
          </p:cNvPr>
          <p:cNvSpPr>
            <a:spLocks noGrp="1"/>
          </p:cNvSpPr>
          <p:nvPr>
            <p:ph type="title"/>
          </p:nvPr>
        </p:nvSpPr>
        <p:spPr/>
        <p:txBody>
          <a:bodyPr/>
          <a:lstStyle/>
          <a:p>
            <a:r>
              <a:rPr lang="en-US" dirty="0"/>
              <a:t>4+1 Architecture Model</a:t>
            </a:r>
          </a:p>
        </p:txBody>
      </p:sp>
      <p:pic>
        <p:nvPicPr>
          <p:cNvPr id="3074" name="Picture 2" descr="undefined">
            <a:extLst>
              <a:ext uri="{FF2B5EF4-FFF2-40B4-BE49-F238E27FC236}">
                <a16:creationId xmlns:a16="http://schemas.microsoft.com/office/drawing/2014/main" id="{D52519C8-CFAE-354C-2F92-860CE2E9B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4" y="590550"/>
            <a:ext cx="5896105" cy="386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95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121806</TotalTime>
  <Words>5518</Words>
  <Application>Microsoft Macintosh PowerPoint</Application>
  <PresentationFormat>On-screen Show (16:9)</PresentationFormat>
  <Paragraphs>545</Paragraphs>
  <Slides>73</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Calibri</vt:lpstr>
      <vt:lpstr>Century Schoolbook</vt:lpstr>
      <vt:lpstr>Museo For Dell</vt:lpstr>
      <vt:lpstr>Museo Sans For Dell</vt:lpstr>
      <vt:lpstr>Wingdings</vt:lpstr>
      <vt:lpstr>Office Theme</vt:lpstr>
      <vt:lpstr>PowerPoint Presentation</vt:lpstr>
      <vt:lpstr>PowerPoint Presentation</vt:lpstr>
      <vt:lpstr>Contents</vt:lpstr>
      <vt:lpstr>PowerPoint Presentation</vt:lpstr>
      <vt:lpstr>Course Updates</vt:lpstr>
      <vt:lpstr>PowerPoint Presentation</vt:lpstr>
      <vt:lpstr>PowerPoint Presentation</vt:lpstr>
      <vt:lpstr>The Value of Just Enough Modeling</vt:lpstr>
      <vt:lpstr>4+1 Architecture Model</vt:lpstr>
      <vt:lpstr>Class Project Solution – Logical View</vt:lpstr>
      <vt:lpstr>C4 Model (https://c4model.com/)</vt:lpstr>
      <vt:lpstr>(Partial) Logical View – Interactive System </vt:lpstr>
      <vt:lpstr>Physical View</vt:lpstr>
      <vt:lpstr>PowerPoint Presentation</vt:lpstr>
      <vt:lpstr>Summary and Application in this Course</vt:lpstr>
      <vt:lpstr>Architecture and Development Processes</vt:lpstr>
      <vt:lpstr>Agile Planning – Simplistic Introduction</vt:lpstr>
      <vt:lpstr>PowerPoint Presentation</vt:lpstr>
      <vt:lpstr>REST (https://restfulapi.net/)</vt:lpstr>
      <vt:lpstr>Resource Oriented</vt:lpstr>
      <vt:lpstr>A Note HTTP Status Codes</vt:lpstr>
      <vt:lpstr>HATEOAS</vt:lpstr>
      <vt:lpstr>PowerPoint Presentation</vt:lpstr>
      <vt:lpstr>Fundamental, Recurring Problem</vt:lpstr>
      <vt:lpstr>Containers and VMs</vt:lpstr>
      <vt:lpstr>Concept (from Wikipedia)</vt:lpstr>
      <vt:lpstr>Containers vs VMs</vt:lpstr>
      <vt:lpstr>Some Container/Docker Implementation Concepts</vt:lpstr>
      <vt:lpstr>Containers and Some Docker Overview </vt:lpstr>
      <vt:lpstr>PowerPoint Presentation</vt:lpstr>
      <vt:lpstr>Simple Tutorial</vt:lpstr>
      <vt:lpstr>Simple Flask Example</vt:lpstr>
      <vt:lpstr>Deploying to EC2</vt:lpstr>
      <vt:lpstr>PowerPoint Presentation</vt:lpstr>
      <vt:lpstr>Cloud Concepts – One Perspective</vt:lpstr>
      <vt:lpstr>Database-as-a-Service</vt:lpstr>
      <vt:lpstr>Walkthrough</vt:lpstr>
      <vt:lpstr>PowerPoint Presentation</vt:lpstr>
      <vt:lpstr>Full Stack Web Application – Reminder</vt:lpstr>
      <vt:lpstr>PowerPoint Presentation</vt:lpstr>
      <vt:lpstr>BLOB: Binary Large Object</vt:lpstr>
      <vt:lpstr>Simple Example</vt:lpstr>
      <vt:lpstr>Amazon S3</vt:lpstr>
      <vt:lpstr>AWS S3</vt:lpstr>
      <vt:lpstr>Simple S3 Example</vt:lpstr>
      <vt:lpstr>Simple Example</vt:lpstr>
      <vt:lpstr>PowerPoint Presentation</vt:lpstr>
      <vt:lpstr>What’s Next</vt:lpstr>
      <vt:lpstr>PowerPoint Presentation</vt:lpstr>
      <vt:lpstr>PowerPoint Presentation</vt:lpstr>
      <vt:lpstr>(Partial) Logical View – Interactive System </vt:lpstr>
      <vt:lpstr>Resource Oriented and Microservices – My Project</vt:lpstr>
      <vt:lpstr>First Group of Microservices</vt:lpstr>
      <vt:lpstr>Composite Microservice Logic</vt:lpstr>
      <vt:lpstr>Behavioral Composition</vt:lpstr>
      <vt:lpstr>Concepts</vt:lpstr>
      <vt:lpstr>In Code: Composition and Asynchronous Method Invocation</vt:lpstr>
      <vt:lpstr>In Code: Service Orchestration/Composition</vt:lpstr>
      <vt:lpstr>Service Orchestration</vt:lpstr>
      <vt:lpstr>Choreography</vt:lpstr>
      <vt:lpstr>State Machine</vt:lpstr>
      <vt:lpstr>PowerPoint Presentation</vt:lpstr>
      <vt:lpstr>12 Factor Applications</vt:lpstr>
      <vt:lpstr>SOLID Principles</vt:lpstr>
      <vt:lpstr>SW Architecture</vt:lpstr>
      <vt:lpstr>12 Factor Applications</vt:lpstr>
      <vt:lpstr>Dependencies</vt:lpstr>
      <vt:lpstr>III. Configurations</vt:lpstr>
      <vt:lpstr>IV. Backing Services</vt:lpstr>
      <vt:lpstr>Structural Composition</vt:lpstr>
      <vt:lpstr>Dependency Injection</vt:lpstr>
      <vt:lpstr>Service Factory</vt:lpstr>
      <vt:lpstr>Service Locator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616</cp:revision>
  <cp:lastPrinted>2018-11-15T21:01:50Z</cp:lastPrinted>
  <dcterms:created xsi:type="dcterms:W3CDTF">2010-04-12T23:12:02Z</dcterms:created>
  <dcterms:modified xsi:type="dcterms:W3CDTF">2024-09-19T18:48:14Z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